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85" r:id="rId2"/>
    <p:sldId id="257" r:id="rId3"/>
    <p:sldId id="259" r:id="rId4"/>
    <p:sldId id="262" r:id="rId5"/>
    <p:sldId id="286" r:id="rId6"/>
    <p:sldId id="311" r:id="rId7"/>
    <p:sldId id="312" r:id="rId8"/>
    <p:sldId id="314" r:id="rId9"/>
    <p:sldId id="288" r:id="rId10"/>
    <p:sldId id="289" r:id="rId11"/>
    <p:sldId id="260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74" r:id="rId22"/>
    <p:sldId id="299" r:id="rId23"/>
    <p:sldId id="300" r:id="rId24"/>
    <p:sldId id="302" r:id="rId25"/>
    <p:sldId id="301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5" r:id="rId35"/>
    <p:sldId id="284" r:id="rId36"/>
  </p:sldIdLst>
  <p:sldSz cx="12192000" cy="6858000"/>
  <p:notesSz cx="6858000" cy="9144000"/>
  <p:embeddedFontLst>
    <p:embeddedFont>
      <p:font typeface="Century Schoolbook" panose="02040604050505020304" pitchFamily="18" charset="0"/>
      <p:regular r:id="rId38"/>
      <p:bold r:id="rId39"/>
      <p:italic r:id="rId40"/>
      <p:boldItalic r:id="rId41"/>
    </p:embeddedFont>
    <p:embeddedFont>
      <p:font typeface="Microsoft YaHei" panose="020B0503020204020204" pitchFamily="34" charset="-122"/>
      <p:regular r:id="rId42"/>
      <p:bold r:id="rId43"/>
    </p:embeddedFont>
    <p:embeddedFont>
      <p:font typeface="Garamond" panose="02020404030301010803" pitchFamily="18" charset="0"/>
      <p:regular r:id="rId44"/>
      <p:bold r:id="rId45"/>
      <p:italic r:id="rId46"/>
    </p:embeddedFont>
    <p:embeddedFont>
      <p:font typeface="Century Gothic" panose="020B0502020202020204" pitchFamily="34" charset="0"/>
      <p:regular r:id="rId47"/>
      <p:bold r:id="rId48"/>
      <p:italic r:id="rId49"/>
      <p:boldItalic r:id="rId50"/>
    </p:embeddedFont>
    <p:embeddedFont>
      <p:font typeface="Liberation Serif" panose="02020603050405020304" pitchFamily="18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jhXxyo4ZdBq2WzprTKTznk65y2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AD3041-8E6F-44BC-9D69-A583BED49B27}">
  <a:tblStyle styleId="{CBAD3041-8E6F-44BC-9D69-A583BED49B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16598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521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4149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5393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5141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fecha 13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0000" tIns="46800" rIns="90000" bIns="46800" anchor="t" anchorCtr="0" compatLnSpc="1">
            <a:noAutofit/>
          </a:bodyPr>
          <a:lstStyle/>
          <a:p>
            <a:pPr lvl="0"/>
            <a:r>
              <a:rPr lang="es-ES"/>
              <a:t>08/01/20</a:t>
            </a:r>
          </a:p>
        </p:txBody>
      </p:sp>
      <p:sp>
        <p:nvSpPr>
          <p:cNvPr id="7" name="Marcador de número de diapositiva 1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 compatLnSpc="1">
            <a:noAutofit/>
          </a:bodyPr>
          <a:lstStyle/>
          <a:p>
            <a:pPr lvl="0"/>
            <a:fld id="{A6BE6E55-FA78-47D8-81B8-81BBEA8A0461}" type="slidenum">
              <a:t>13</a:t>
            </a:fld>
            <a:endParaRPr lang="es-ES"/>
          </a:p>
        </p:txBody>
      </p:sp>
      <p:sp>
        <p:nvSpPr>
          <p:cNvPr id="2" name="Forma libre 1"/>
          <p:cNvSpPr/>
          <p:nvPr/>
        </p:nvSpPr>
        <p:spPr>
          <a:xfrm>
            <a:off x="3884759" y="0"/>
            <a:ext cx="2958840" cy="4445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1">
            <a:noAutofit/>
          </a:bodyPr>
          <a:lstStyle/>
          <a:p>
            <a:pPr marL="0" marR="0" lvl="0" indent="0" algn="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08/01/20</a:t>
            </a:r>
          </a:p>
        </p:txBody>
      </p:sp>
      <p:sp>
        <p:nvSpPr>
          <p:cNvPr id="3" name="Forma libre 2"/>
          <p:cNvSpPr/>
          <p:nvPr/>
        </p:nvSpPr>
        <p:spPr>
          <a:xfrm>
            <a:off x="3884759" y="8685360"/>
            <a:ext cx="2958840" cy="444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b" anchorCtr="0" compatLnSpc="1">
            <a:noAutofit/>
          </a:bodyPr>
          <a:lstStyle/>
          <a:p>
            <a:pPr marL="0" marR="0" lvl="0" indent="0" algn="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907E842A-79EC-4D40-BBFE-29BC041701C7}" type="slidenum">
              <a:t>13</a:t>
            </a:fld>
            <a:endParaRPr lang="es-ES" sz="1200" b="0" i="0" u="none" strike="noStrike" cap="non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1713" cy="34210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Marcador de notas 4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8479" cy="4106880"/>
          </a:xfrm>
        </p:spPr>
        <p:txBody>
          <a:bodyPr anchor="ctr" anchorCtr="0"/>
          <a:lstStyle/>
          <a:p>
            <a:endParaRPr lang="es-ES" kern="1200"/>
          </a:p>
        </p:txBody>
      </p:sp>
    </p:spTree>
    <p:extLst>
      <p:ext uri="{BB962C8B-B14F-4D97-AF65-F5344CB8AC3E}">
        <p14:creationId xmlns:p14="http://schemas.microsoft.com/office/powerpoint/2010/main" val="836791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fecha 13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0000" tIns="46800" rIns="90000" bIns="46800" anchor="t" anchorCtr="0" compatLnSpc="1">
            <a:noAutofit/>
          </a:bodyPr>
          <a:lstStyle/>
          <a:p>
            <a:pPr lvl="0"/>
            <a:r>
              <a:rPr lang="es-ES"/>
              <a:t>08/01/20</a:t>
            </a:r>
          </a:p>
        </p:txBody>
      </p:sp>
      <p:sp>
        <p:nvSpPr>
          <p:cNvPr id="7" name="Marcador de número de diapositiva 1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 compatLnSpc="1">
            <a:noAutofit/>
          </a:bodyPr>
          <a:lstStyle/>
          <a:p>
            <a:pPr lvl="0"/>
            <a:fld id="{006B22A3-34BB-4242-8BB9-1BE42D3285A6}" type="slidenum">
              <a:t>14</a:t>
            </a:fld>
            <a:endParaRPr lang="es-ES"/>
          </a:p>
        </p:txBody>
      </p:sp>
      <p:sp>
        <p:nvSpPr>
          <p:cNvPr id="2" name="Forma libre 1"/>
          <p:cNvSpPr/>
          <p:nvPr/>
        </p:nvSpPr>
        <p:spPr>
          <a:xfrm>
            <a:off x="3884759" y="0"/>
            <a:ext cx="2958840" cy="4445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1">
            <a:noAutofit/>
          </a:bodyPr>
          <a:lstStyle/>
          <a:p>
            <a:pPr marL="0" marR="0" lvl="0" indent="0" algn="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08/01/20</a:t>
            </a:r>
          </a:p>
        </p:txBody>
      </p:sp>
      <p:sp>
        <p:nvSpPr>
          <p:cNvPr id="3" name="Forma libre 2"/>
          <p:cNvSpPr/>
          <p:nvPr/>
        </p:nvSpPr>
        <p:spPr>
          <a:xfrm>
            <a:off x="3884759" y="8685360"/>
            <a:ext cx="2958840" cy="444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b" anchorCtr="0" compatLnSpc="1">
            <a:noAutofit/>
          </a:bodyPr>
          <a:lstStyle/>
          <a:p>
            <a:pPr marL="0" marR="0" lvl="0" indent="0" algn="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4D869B7C-7D20-4DC6-B0B5-5890B1E9AB08}" type="slidenum">
              <a:t>14</a:t>
            </a:fld>
            <a:endParaRPr lang="es-ES" sz="1200" b="0" i="0" u="none" strike="noStrike" cap="non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1713" cy="34210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Marcador de notas 4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8479" cy="4106880"/>
          </a:xfrm>
        </p:spPr>
        <p:txBody>
          <a:bodyPr anchor="ctr" anchorCtr="0"/>
          <a:lstStyle/>
          <a:p>
            <a:endParaRPr lang="es-ES" kern="1200"/>
          </a:p>
        </p:txBody>
      </p:sp>
    </p:spTree>
    <p:extLst>
      <p:ext uri="{BB962C8B-B14F-4D97-AF65-F5344CB8AC3E}">
        <p14:creationId xmlns:p14="http://schemas.microsoft.com/office/powerpoint/2010/main" val="1331610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fecha 13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0000" tIns="46800" rIns="90000" bIns="46800" anchor="t" anchorCtr="0" compatLnSpc="1">
            <a:noAutofit/>
          </a:bodyPr>
          <a:lstStyle/>
          <a:p>
            <a:pPr lvl="0"/>
            <a:r>
              <a:rPr lang="es-ES"/>
              <a:t>08/01/20</a:t>
            </a:r>
          </a:p>
        </p:txBody>
      </p:sp>
      <p:sp>
        <p:nvSpPr>
          <p:cNvPr id="7" name="Marcador de número de diapositiva 1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0000" tIns="46800" rIns="90000" bIns="46800" anchor="b" anchorCtr="0" compatLnSpc="1">
            <a:noAutofit/>
          </a:bodyPr>
          <a:lstStyle/>
          <a:p>
            <a:pPr lvl="0"/>
            <a:fld id="{006B22A3-34BB-4242-8BB9-1BE42D3285A6}" type="slidenum">
              <a:t>15</a:t>
            </a:fld>
            <a:endParaRPr lang="es-ES"/>
          </a:p>
        </p:txBody>
      </p:sp>
      <p:sp>
        <p:nvSpPr>
          <p:cNvPr id="2" name="Forma libre 1"/>
          <p:cNvSpPr/>
          <p:nvPr/>
        </p:nvSpPr>
        <p:spPr>
          <a:xfrm>
            <a:off x="3884759" y="0"/>
            <a:ext cx="2958840" cy="4445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1">
            <a:noAutofit/>
          </a:bodyPr>
          <a:lstStyle/>
          <a:p>
            <a:pPr marL="0" marR="0" lvl="0" indent="0" algn="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icrosoft YaHei" pitchFamily="2"/>
              </a:rPr>
              <a:t>08/01/20</a:t>
            </a:r>
          </a:p>
        </p:txBody>
      </p:sp>
      <p:sp>
        <p:nvSpPr>
          <p:cNvPr id="3" name="Forma libre 2"/>
          <p:cNvSpPr/>
          <p:nvPr/>
        </p:nvSpPr>
        <p:spPr>
          <a:xfrm>
            <a:off x="3884759" y="8685360"/>
            <a:ext cx="2958840" cy="444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b" anchorCtr="0" compatLnSpc="1">
            <a:noAutofit/>
          </a:bodyPr>
          <a:lstStyle/>
          <a:p>
            <a:pPr marL="0" marR="0" lvl="0" indent="0" algn="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4D869B7C-7D20-4DC6-B0B5-5890B1E9AB08}" type="slidenum">
              <a:t>15</a:t>
            </a:fld>
            <a:endParaRPr lang="es-ES" sz="1200" b="0" i="0" u="none" strike="noStrike" cap="none" baseline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1713" cy="34210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Marcador de notas 4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8479" cy="4106880"/>
          </a:xfrm>
        </p:spPr>
        <p:txBody>
          <a:bodyPr anchor="ctr" anchorCtr="0"/>
          <a:lstStyle/>
          <a:p>
            <a:endParaRPr lang="es-ES" kern="1200"/>
          </a:p>
        </p:txBody>
      </p:sp>
    </p:spTree>
    <p:extLst>
      <p:ext uri="{BB962C8B-B14F-4D97-AF65-F5344CB8AC3E}">
        <p14:creationId xmlns:p14="http://schemas.microsoft.com/office/powerpoint/2010/main" val="2913342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58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183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1" name="Google Shape;91;p4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4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2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2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2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4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02" name="Google Shape;102;p42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3" name="Google Shape;103;p42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4" name="Google Shape;104;p4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3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3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4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4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4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44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4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18" name="Google Shape;118;p44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9" name="Google Shape;119;p44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0" name="Google Shape;120;p44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5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5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45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4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128" name="Google Shape;128;p4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6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135" name="Google Shape;135;p4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7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7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4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142" name="Google Shape;142;p47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4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41" name="Google Shape;41;p34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47" name="Google Shape;47;p3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6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54" name="Google Shape;54;p36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3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3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3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4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72" name="Google Shape;72;p3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9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80" name="Google Shape;80;p3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0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4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 descr="HD-PanelContent-GrommetsCombined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ntadeandalucia.es/educacion/portals/web/formacion-profesional-andaluz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ntadeandalucia.es/economiaconocimientoempresasyuniversidad/sguit/?q=grado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045" y="5955643"/>
            <a:ext cx="9609666" cy="566738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chemeClr val="accent2">
                    <a:lumMod val="50000"/>
                  </a:schemeClr>
                </a:solidFill>
              </a:rPr>
              <a:t>ORIENTACIÓN ACADÉMICA Y PROFESIONAL </a:t>
            </a:r>
            <a:br>
              <a:rPr lang="es-E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</a:rPr>
              <a:t> FAMILIAS YALUMNADO </a:t>
            </a:r>
            <a:r>
              <a:rPr lang="es-ES" sz="2800" b="1" dirty="0">
                <a:solidFill>
                  <a:schemeClr val="accent2">
                    <a:lumMod val="50000"/>
                  </a:schemeClr>
                </a:solidFill>
              </a:rPr>
              <a:t>DE </a:t>
            </a:r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</a:rPr>
              <a:t>1º </a:t>
            </a:r>
            <a:r>
              <a:rPr lang="es-ES" sz="2800" b="1" dirty="0">
                <a:solidFill>
                  <a:schemeClr val="accent2">
                    <a:lumMod val="50000"/>
                  </a:schemeClr>
                </a:solidFill>
              </a:rPr>
              <a:t>DE </a:t>
            </a:r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</a:rPr>
              <a:t>BACHILLERATO</a:t>
            </a:r>
            <a:r>
              <a:rPr lang="es-ES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S" sz="2800" b="1" dirty="0">
                <a:solidFill>
                  <a:schemeClr val="accent2">
                    <a:lumMod val="50000"/>
                  </a:schemeClr>
                </a:solidFill>
              </a:rPr>
              <a:t>IES SAN FERNANDO - CURSO 2020/2021 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S" sz="1800" dirty="0">
                <a:solidFill>
                  <a:schemeClr val="accent2">
                    <a:lumMod val="50000"/>
                  </a:schemeClr>
                </a:solidFill>
              </a:rPr>
            </a:br>
            <a:endParaRPr lang="es-ES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388" b="2038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58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508000" y="537028"/>
          <a:ext cx="11205028" cy="5825444"/>
        </p:xfrm>
        <a:graphic>
          <a:graphicData uri="http://schemas.openxmlformats.org/drawingml/2006/table">
            <a:tbl>
              <a:tblPr/>
              <a:tblGrid>
                <a:gridCol w="1448115"/>
                <a:gridCol w="2587750"/>
                <a:gridCol w="2335237"/>
                <a:gridCol w="4833926"/>
              </a:tblGrid>
              <a:tr h="433643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62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2º  BACH</a:t>
                      </a: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.</a:t>
                      </a:r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62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BLOQUE DE ASIGNATURAS TRONCALES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62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ASIGNATURAS ESPECÍFICAS</a:t>
                      </a:r>
                    </a:p>
                  </a:txBody>
                  <a:tcPr anchor="ctr"/>
                </a:tc>
              </a:tr>
              <a:tr h="488519">
                <a:tc>
                  <a:txBody>
                    <a:bodyPr/>
                    <a:lstStyle/>
                    <a:p>
                      <a:pPr hangingPunct="0">
                        <a:tabLst/>
                      </a:pPr>
                      <a:endParaRPr lang="es-E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1">
                        <a:lnSpc>
                          <a:spcPct val="62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 TRONCALES GENERALES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hangingPunct="1">
                        <a:lnSpc>
                          <a:spcPct val="62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b="1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TRONCALES  DE OPCIÓN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hangingPunct="1">
                        <a:lnSpc>
                          <a:spcPct val="100000"/>
                        </a:lnSpc>
                        <a:buNone/>
                        <a:tabLst/>
                      </a:pP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ESPECÍFICA OBLIGATORIA</a:t>
                      </a:r>
                    </a:p>
                    <a:p>
                      <a:pPr marL="0" marR="0" lvl="0" indent="0" hangingPunct="1">
                        <a:lnSpc>
                          <a:spcPct val="100000"/>
                        </a:lnSpc>
                        <a:buClr>
                          <a:srgbClr val="374C81"/>
                        </a:buClr>
                        <a:buSzPct val="100000"/>
                        <a:buAutoNum type="arabicParenR"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 Historia de la filosofía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buNone/>
                        <a:tabLst/>
                      </a:pPr>
                      <a:endParaRPr lang="es-MX" sz="1300" dirty="0">
                        <a:solidFill>
                          <a:schemeClr val="tx1"/>
                        </a:solidFill>
                        <a:latin typeface="Liberation Serif" pitchFamily="18"/>
                        <a:ea typeface="Calibri" pitchFamily="34"/>
                        <a:cs typeface="Calibri" pitchFamily="34"/>
                      </a:endParaRP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buNone/>
                        <a:tabLst/>
                      </a:pP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ESPECÍFICA DE OPCIÓN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buNone/>
                        <a:tabLst/>
                      </a:pPr>
                      <a:r>
                        <a:rPr lang="es-MX" sz="1300" b="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2) A elegir una</a:t>
                      </a: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:</a:t>
                      </a:r>
                    </a:p>
                    <a:p>
                      <a:pPr marL="285750" marR="0" lvl="0" indent="-28575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Análisis Musical </a:t>
                      </a: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II</a:t>
                      </a:r>
                    </a:p>
                    <a:p>
                      <a:pPr marL="285750" marR="0" lvl="0" indent="-28575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CC </a:t>
                      </a: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de la Tierra y del Medio </a:t>
                      </a: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Ambiente</a:t>
                      </a:r>
                    </a:p>
                    <a:p>
                      <a:pPr marL="285750" marR="0" lvl="0" indent="-28575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Dibujo </a:t>
                      </a: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Artístico </a:t>
                      </a: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II</a:t>
                      </a:r>
                    </a:p>
                    <a:p>
                      <a:pPr marL="285750" marR="0" lvl="0" indent="-28575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Fundamentos </a:t>
                      </a: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de la Administración y </a:t>
                      </a: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Gestión.</a:t>
                      </a:r>
                    </a:p>
                    <a:p>
                      <a:pPr marL="285750" marR="0" lvl="0" indent="-28575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Historia </a:t>
                      </a: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de la Música y de la </a:t>
                      </a: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Danza</a:t>
                      </a:r>
                    </a:p>
                    <a:p>
                      <a:pPr marL="285750" marR="0" lvl="0" indent="-28575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Imagen </a:t>
                      </a: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y </a:t>
                      </a: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Sonido</a:t>
                      </a:r>
                    </a:p>
                    <a:p>
                      <a:pPr marL="285750" marR="0" lvl="0" indent="-28575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Psicología</a:t>
                      </a:r>
                      <a:endParaRPr lang="es-MX" sz="1300" dirty="0">
                        <a:solidFill>
                          <a:schemeClr val="tx1"/>
                        </a:solidFill>
                        <a:latin typeface="Liberation Serif" pitchFamily="18"/>
                        <a:ea typeface="Calibri" pitchFamily="34"/>
                        <a:cs typeface="Calibri" pitchFamily="34"/>
                      </a:endParaRPr>
                    </a:p>
                    <a:p>
                      <a:pPr marL="285750" marR="0" lvl="0" indent="-28575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Segunda </a:t>
                      </a: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Lengua Extranjera </a:t>
                      </a: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II</a:t>
                      </a:r>
                    </a:p>
                    <a:p>
                      <a:pPr marL="285750" marR="0" lvl="0" indent="-28575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Técnicas </a:t>
                      </a: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de Expresión Gráfico- </a:t>
                      </a: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Plástica</a:t>
                      </a:r>
                    </a:p>
                    <a:p>
                      <a:pPr marL="285750" marR="0" lvl="0" indent="-28575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Tecnología </a:t>
                      </a: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Industrial </a:t>
                      </a: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II</a:t>
                      </a:r>
                    </a:p>
                    <a:p>
                      <a:pPr marL="285750" marR="0" lvl="0" indent="-28575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Tecnologías </a:t>
                      </a: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de la Información y la Comunicación </a:t>
                      </a: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II</a:t>
                      </a:r>
                    </a:p>
                    <a:p>
                      <a:pPr marL="285750" marR="0" lvl="0" indent="-28575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Materia </a:t>
                      </a: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del bloque de asignaturas troncales no cursada     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tabLst/>
                      </a:pPr>
                      <a:endParaRPr lang="es-MX" sz="1300" dirty="0">
                        <a:solidFill>
                          <a:schemeClr val="tx1"/>
                        </a:solidFill>
                        <a:latin typeface="Liberation Serif" pitchFamily="18"/>
                        <a:ea typeface="Calibri" pitchFamily="34"/>
                        <a:cs typeface="Calibri" pitchFamily="34"/>
                      </a:endParaRP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tabLst/>
                      </a:pP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MATERIA DE LIBRE CONFIGURACIÓN AUTONÓMICA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3) Elegir una entre:</a:t>
                      </a:r>
                    </a:p>
                    <a:p>
                      <a:pPr marL="285750" marR="0" lvl="0" indent="-285750" hangingPunct="1">
                        <a:lnSpc>
                          <a:spcPct val="7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Ampliación de una de las materias:</a:t>
                      </a:r>
                      <a:r>
                        <a:rPr lang="es-MX" sz="1300" baseline="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 LCL, ING o HFIL </a:t>
                      </a:r>
                    </a:p>
                    <a:p>
                      <a:pPr marL="285750" marR="0" lvl="0" indent="-28575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Materia a determinar:</a:t>
                      </a:r>
                      <a:r>
                        <a:rPr lang="es-MX" sz="1300" baseline="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 Ampliación de TIC II, Electrotecnia, Finanzas y Economía, Programación y Computación o Materia de Diseño Propio.</a:t>
                      </a:r>
                      <a:endParaRPr lang="es-MX" sz="1300" dirty="0">
                        <a:solidFill>
                          <a:schemeClr val="tx1"/>
                        </a:solidFill>
                        <a:latin typeface="Liberation Serif" pitchFamily="18"/>
                        <a:ea typeface="Calibri" pitchFamily="34"/>
                        <a:cs typeface="Calibri" pitchFamily="34"/>
                      </a:endParaRP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ClrTx/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4) Elegir una entre</a:t>
                      </a: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:</a:t>
                      </a:r>
                    </a:p>
                    <a:p>
                      <a:pPr marL="285750" marR="0" lvl="0" indent="-28575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Clr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Educación </a:t>
                      </a: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para la ciudadanía y los </a:t>
                      </a: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DDHHII</a:t>
                      </a:r>
                    </a:p>
                    <a:p>
                      <a:pPr marL="285750" marR="0" lvl="0" indent="-28575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Clr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Religión</a:t>
                      </a:r>
                      <a:endParaRPr lang="es-MX" sz="1300" dirty="0">
                        <a:solidFill>
                          <a:schemeClr val="tx1"/>
                        </a:solidFill>
                        <a:latin typeface="Liberation Serif" pitchFamily="18"/>
                        <a:ea typeface="Calibri" pitchFamily="34"/>
                        <a:cs typeface="Calibri" pitchFamily="34"/>
                      </a:endParaRPr>
                    </a:p>
                  </a:txBody>
                  <a:tcPr/>
                </a:tc>
              </a:tr>
              <a:tr h="1444880"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62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CIENCIAS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hangingPunct="1">
                        <a:lnSpc>
                          <a:spcPct val="62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1. Historia de España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2. Lengua Castellana y Literatura II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3. Primera Lengua Extranjera II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endParaRPr lang="es-MX" sz="1300" dirty="0">
                        <a:solidFill>
                          <a:schemeClr val="tx1"/>
                        </a:solidFill>
                        <a:latin typeface="Liberation Serif" pitchFamily="18"/>
                        <a:ea typeface="Calibri" pitchFamily="34"/>
                        <a:cs typeface="Calibri" pitchFamily="34"/>
                      </a:endParaRP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4. </a:t>
                      </a: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Matemáticas II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endParaRPr lang="es-MX" sz="1300" dirty="0">
                        <a:solidFill>
                          <a:schemeClr val="tx1"/>
                        </a:solidFill>
                        <a:latin typeface="Liberation Serif" pitchFamily="18"/>
                        <a:ea typeface="Calibri" pitchFamily="34"/>
                        <a:cs typeface="Calibri" pitchFamily="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hangingPunct="1">
                        <a:lnSpc>
                          <a:spcPct val="62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A elegir dos de entre: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1º) Biología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2º) Dibujo Técnico II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3º) Física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4º) Geología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5º) Química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53431"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66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HUMANIDADES</a:t>
                      </a:r>
                    </a:p>
                    <a:p>
                      <a:pPr marL="0" marR="0" lvl="0" indent="0" algn="ctr" hangingPunct="1">
                        <a:lnSpc>
                          <a:spcPct val="66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 </a:t>
                      </a: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Y CIENCIAS </a:t>
                      </a:r>
                      <a:endParaRPr lang="es-MX" sz="1300" b="1" dirty="0" smtClean="0">
                        <a:solidFill>
                          <a:schemeClr val="tx1"/>
                        </a:solidFill>
                        <a:latin typeface="Liberation Serif" pitchFamily="18"/>
                        <a:ea typeface="Calibri" pitchFamily="34"/>
                        <a:cs typeface="Calibri" pitchFamily="34"/>
                      </a:endParaRPr>
                    </a:p>
                    <a:p>
                      <a:pPr marL="0" marR="0" lvl="0" indent="0" algn="ctr" hangingPunct="1">
                        <a:lnSpc>
                          <a:spcPct val="66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SOCIALES</a:t>
                      </a:r>
                      <a:endParaRPr lang="es-MX" sz="1300" b="1" dirty="0">
                        <a:solidFill>
                          <a:schemeClr val="tx1"/>
                        </a:solidFill>
                        <a:latin typeface="Liberation Serif" pitchFamily="18"/>
                        <a:ea typeface="Calibri" pitchFamily="34"/>
                        <a:cs typeface="Calibri" pitchFamily="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hangingPunct="1">
                        <a:lnSpc>
                          <a:spcPct val="62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1. Historia de España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2. Lengua Castellana y Literatura II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3. Primera Lengua Extranjera II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endParaRPr lang="es-MX" sz="1300" dirty="0">
                        <a:solidFill>
                          <a:schemeClr val="tx1"/>
                        </a:solidFill>
                        <a:latin typeface="Liberation Serif" pitchFamily="18"/>
                        <a:ea typeface="Calibri" pitchFamily="34"/>
                        <a:cs typeface="Calibri" pitchFamily="34"/>
                      </a:endParaRP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4. </a:t>
                      </a: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Latín II </a:t>
                      </a:r>
                      <a:r>
                        <a:rPr lang="es-MX" sz="1300" b="1" dirty="0">
                          <a:solidFill>
                            <a:srgbClr val="FF0000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(</a:t>
                      </a:r>
                      <a:r>
                        <a:rPr lang="es-MX" sz="1300" b="1" i="1" dirty="0">
                          <a:solidFill>
                            <a:srgbClr val="FF0000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Itinerario de Humanidades)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        o</a:t>
                      </a:r>
                      <a:endParaRPr lang="es-MX" sz="1300" dirty="0">
                        <a:solidFill>
                          <a:schemeClr val="tx1"/>
                        </a:solidFill>
                        <a:latin typeface="Liberation Serif" pitchFamily="18"/>
                        <a:ea typeface="Calibri" pitchFamily="34"/>
                        <a:cs typeface="Calibri" pitchFamily="34"/>
                      </a:endParaRP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4</a:t>
                      </a: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. </a:t>
                      </a: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Matemáticas </a:t>
                      </a:r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Aplicadas  CCSS II </a:t>
                      </a:r>
                      <a:r>
                        <a:rPr lang="es-MX" sz="1300" b="1" i="1" dirty="0" smtClean="0">
                          <a:solidFill>
                            <a:srgbClr val="FF0000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(Itinerario de </a:t>
                      </a:r>
                      <a:r>
                        <a:rPr lang="es-MX" sz="1300" b="1" i="1" dirty="0">
                          <a:solidFill>
                            <a:srgbClr val="FF0000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C. Sociales)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endParaRPr lang="es-MX" sz="1300" i="1" dirty="0">
                        <a:solidFill>
                          <a:srgbClr val="FF0000"/>
                        </a:solidFill>
                        <a:latin typeface="Liberation Serif" pitchFamily="18"/>
                        <a:ea typeface="Calibri" pitchFamily="34"/>
                        <a:cs typeface="Calibri" pitchFamily="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hangingPunct="1">
                        <a:lnSpc>
                          <a:spcPct val="62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A elegir dos de entre:</a:t>
                      </a:r>
                    </a:p>
                    <a:p>
                      <a:pPr marL="0" marR="0" lvl="0" indent="0" hangingPunct="1">
                        <a:lnSpc>
                          <a:spcPct val="62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1º) Economía de la Empresa</a:t>
                      </a:r>
                    </a:p>
                    <a:p>
                      <a:pPr marL="0" marR="0" lvl="0" indent="0" hangingPunct="1">
                        <a:lnSpc>
                          <a:spcPct val="62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2º) Geografía</a:t>
                      </a:r>
                    </a:p>
                    <a:p>
                      <a:pPr marL="0" marR="0" lvl="0" indent="0" hangingPunct="1">
                        <a:lnSpc>
                          <a:spcPct val="62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3º) Griego II</a:t>
                      </a:r>
                    </a:p>
                    <a:p>
                      <a:pPr marL="0" marR="0" lvl="0" indent="0" hangingPunct="1">
                        <a:lnSpc>
                          <a:spcPct val="62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4º) Historia del </a:t>
                      </a: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Arte</a:t>
                      </a:r>
                      <a:endParaRPr lang="es-MX" sz="1300" dirty="0">
                        <a:solidFill>
                          <a:schemeClr val="tx1"/>
                        </a:solidFill>
                        <a:latin typeface="Liberation Serif" pitchFamily="18"/>
                        <a:ea typeface="Calibri" pitchFamily="34"/>
                        <a:cs typeface="Calibri" pitchFamily="34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44880"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62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ARTES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hangingPunct="1">
                        <a:lnSpc>
                          <a:spcPct val="62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1. Historia de España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2 Lengua Castellana y Literatura II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3. Primera Lengua Extranjera II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endParaRPr lang="es-MX" sz="1300" dirty="0">
                        <a:solidFill>
                          <a:schemeClr val="tx1"/>
                        </a:solidFill>
                        <a:latin typeface="Liberation Serif" pitchFamily="18"/>
                        <a:ea typeface="Calibri" pitchFamily="34"/>
                        <a:cs typeface="Calibri" pitchFamily="34"/>
                      </a:endParaRP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4. </a:t>
                      </a: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Fundamentos del Arte II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endParaRPr lang="es-MX" sz="1300" dirty="0">
                        <a:solidFill>
                          <a:schemeClr val="tx1"/>
                        </a:solidFill>
                        <a:latin typeface="Liberation Serif" pitchFamily="18"/>
                        <a:ea typeface="Calibri" pitchFamily="34"/>
                        <a:cs typeface="Calibri" pitchFamily="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hangingPunct="1">
                        <a:lnSpc>
                          <a:spcPct val="62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A elegir  dos de entre: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1º) Artes Escénicas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2º) Cultura Audiovisual II</a:t>
                      </a:r>
                    </a:p>
                    <a:p>
                      <a:pPr marL="0" marR="0" lvl="0" indent="0" hangingPunct="1">
                        <a:lnSpc>
                          <a:spcPct val="71000"/>
                        </a:lnSpc>
                        <a:spcBef>
                          <a:spcPts val="286"/>
                        </a:spcBef>
                        <a:spcAft>
                          <a:spcPts val="286"/>
                        </a:spcAft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Calibri" pitchFamily="34"/>
                          <a:cs typeface="Calibri" pitchFamily="34"/>
                        </a:rPr>
                        <a:t>3º) Diseño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0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s-ES"/>
              <a:t>Estudios Universitarios, a través del sistema de acceso establecido.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s-ES"/>
              <a:t>Ciclos Formativos de Grado Superior, a través del sistema de acceso establecido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s-ES"/>
              <a:t>Enseñanzas Artísticas Superiores, a través del sistema de acceso establecido.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s-ES"/>
              <a:t>Enseñanzas Profesionales de Artes Plásticas y Diseño de Grado Superior.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s-ES"/>
              <a:t>Enseñanzas Deportivas de Grado Superior.</a:t>
            </a: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  <p:sp>
        <p:nvSpPr>
          <p:cNvPr id="169" name="Google Shape;169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959"/>
              <a:buFont typeface="Garamond"/>
              <a:buNone/>
            </a:pPr>
            <a:r>
              <a:rPr lang="es-ES" sz="3959"/>
              <a:t>¿QUÉ PUEDO HACER </a:t>
            </a:r>
            <a:r>
              <a:rPr lang="es-ES" sz="3959" b="1"/>
              <a:t>CON</a:t>
            </a:r>
            <a:r>
              <a:rPr lang="es-ES" sz="3959"/>
              <a:t> EL TÍTULO DE </a:t>
            </a:r>
            <a:r>
              <a:rPr lang="es-ES" sz="3959" b="1"/>
              <a:t>BACHILLER</a:t>
            </a:r>
            <a:r>
              <a:rPr lang="es-ES" sz="3959"/>
              <a:t>? </a:t>
            </a:r>
            <a:endParaRPr sz="3959"/>
          </a:p>
        </p:txBody>
      </p:sp>
      <p:pic>
        <p:nvPicPr>
          <p:cNvPr id="170" name="Google Shape;17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420" y="951005"/>
            <a:ext cx="1001246" cy="1334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4" y="591502"/>
            <a:ext cx="10255348" cy="57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/>
          <p:cNvSpPr/>
          <p:nvPr/>
        </p:nvSpPr>
        <p:spPr>
          <a:xfrm>
            <a:off x="3601949" y="360359"/>
            <a:ext cx="5903999" cy="822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5000" rIns="90000" bIns="45000" anchor="t" anchorCtr="0" compatLnSpc="1">
            <a:noAutofit/>
          </a:bodyPr>
          <a:lstStyle/>
          <a:p>
            <a:pPr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2400">
              <a:solidFill>
                <a:srgbClr val="374C81"/>
              </a:solidFill>
              <a:latin typeface="Arial" pitchFamily="2"/>
              <a:ea typeface="Microsoft YaHei" pitchFamily="2"/>
              <a:cs typeface="Microsoft YaHei" pitchFamily="2"/>
            </a:endParaRPr>
          </a:p>
          <a:p>
            <a:pPr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2400">
              <a:solidFill>
                <a:srgbClr val="374C81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4367999" y="2003531"/>
            <a:ext cx="3456000" cy="617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5000" rIns="90000" bIns="45000" anchor="t" anchorCtr="0" compatLnSpc="1">
            <a:noAutofit/>
          </a:bodyPr>
          <a:lstStyle/>
          <a:p>
            <a:pPr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3200" b="1" dirty="0">
              <a:solidFill>
                <a:srgbClr val="2D2DB9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22300" y="771479"/>
            <a:ext cx="11147399" cy="5763905"/>
            <a:chOff x="522300" y="874619"/>
            <a:chExt cx="11147399" cy="5763905"/>
          </a:xfrm>
        </p:grpSpPr>
        <p:sp>
          <p:nvSpPr>
            <p:cNvPr id="3" name="Forma libre 2"/>
            <p:cNvSpPr/>
            <p:nvPr/>
          </p:nvSpPr>
          <p:spPr>
            <a:xfrm>
              <a:off x="522300" y="874619"/>
              <a:ext cx="11147399" cy="1263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square" lIns="90000" tIns="45000" rIns="90000" bIns="45000" anchor="t" anchorCtr="0" compatLnSpc="1">
              <a:noAutofit/>
            </a:bodyPr>
            <a:lstStyle/>
            <a:p>
              <a:pPr algn="ctr" hangingPunct="0"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s-ES" sz="3600" b="1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Microsoft YaHei" pitchFamily="2"/>
                  <a:cs typeface="Microsoft YaHei" pitchFamily="2"/>
                </a:rPr>
                <a:t>PRUEBA DE EVALUACIÓN DE BACHILLERATO PARA EL ACCESO A LA UNIVERSIDAD </a:t>
              </a:r>
            </a:p>
            <a:p>
              <a:pPr algn="ctr" hangingPunct="0"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s-ES" sz="4400" b="1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Microsoft YaHei" pitchFamily="2"/>
                  <a:cs typeface="Microsoft YaHei" pitchFamily="2"/>
                </a:rPr>
                <a:t>(PEVAU</a:t>
              </a:r>
              <a:r>
                <a:rPr lang="es-ES" sz="4400" b="1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Microsoft YaHei" pitchFamily="2"/>
                  <a:cs typeface="Microsoft YaHei" pitchFamily="2"/>
                </a:rPr>
                <a:t>)</a:t>
              </a:r>
            </a:p>
          </p:txBody>
        </p:sp>
        <p:sp>
          <p:nvSpPr>
            <p:cNvPr id="5" name="Forma libre 4"/>
            <p:cNvSpPr/>
            <p:nvPr/>
          </p:nvSpPr>
          <p:spPr>
            <a:xfrm>
              <a:off x="712128" y="4859044"/>
              <a:ext cx="3705479" cy="1779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square" lIns="90000" tIns="45000" rIns="90000" bIns="45000" anchor="t" anchorCtr="0" compatLnSpc="1">
              <a:noAutofit/>
            </a:bodyPr>
            <a:lstStyle/>
            <a:p>
              <a:pPr algn="ctr" hangingPunct="0"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s-ES" sz="3600" b="1" dirty="0">
                  <a:latin typeface="+mj-lt"/>
                  <a:ea typeface="Microsoft YaHei" pitchFamily="2"/>
                  <a:cs typeface="Microsoft YaHei" pitchFamily="2"/>
                </a:rPr>
                <a:t>ACCESO (Obligatoria)</a:t>
              </a:r>
            </a:p>
          </p:txBody>
        </p:sp>
        <p:sp>
          <p:nvSpPr>
            <p:cNvPr id="6" name="Forma libre 5"/>
            <p:cNvSpPr/>
            <p:nvPr/>
          </p:nvSpPr>
          <p:spPr>
            <a:xfrm>
              <a:off x="7816533" y="4890387"/>
              <a:ext cx="3119400" cy="14860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square" lIns="90000" tIns="45000" rIns="90000" bIns="45000" anchor="t" anchorCtr="0" compatLnSpc="1">
              <a:noAutofit/>
            </a:bodyPr>
            <a:lstStyle/>
            <a:p>
              <a:pPr algn="ctr" hangingPunct="0"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s-ES" sz="3600" b="1" dirty="0">
                  <a:latin typeface="+mj-lt"/>
                  <a:ea typeface="Microsoft YaHei" pitchFamily="2"/>
                  <a:cs typeface="Microsoft YaHei" pitchFamily="2"/>
                </a:rPr>
                <a:t>ADMISIÓN (Voluntaria)</a:t>
              </a:r>
            </a:p>
          </p:txBody>
        </p:sp>
        <p:sp>
          <p:nvSpPr>
            <p:cNvPr id="8" name="Forma libre 7"/>
            <p:cNvSpPr/>
            <p:nvPr/>
          </p:nvSpPr>
          <p:spPr>
            <a:xfrm rot="18998323">
              <a:off x="8037095" y="2510985"/>
              <a:ext cx="647640" cy="2649600"/>
            </a:xfrm>
            <a:custGeom>
              <a:avLst>
                <a:gd name="f0" fmla="val 19251"/>
                <a:gd name="f1" fmla="val 3366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360" cap="sq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wrap="none" lIns="90000" tIns="46800" rIns="90000" bIns="46800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es-ES" sz="2400">
                <a:latin typeface="+mj-lt"/>
                <a:ea typeface="Microsoft YaHei" pitchFamily="2"/>
                <a:cs typeface="Microsoft YaHei" pitchFamily="2"/>
              </a:endParaRPr>
            </a:p>
          </p:txBody>
        </p:sp>
        <p:sp>
          <p:nvSpPr>
            <p:cNvPr id="9" name="Forma libre 8"/>
            <p:cNvSpPr/>
            <p:nvPr/>
          </p:nvSpPr>
          <p:spPr>
            <a:xfrm>
              <a:off x="4417607" y="2650271"/>
              <a:ext cx="3456000" cy="617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square" lIns="90000" tIns="45000" rIns="90000" bIns="45000" anchor="t" anchorCtr="0" compatLnSpc="1">
              <a:noAutofit/>
            </a:bodyPr>
            <a:lstStyle/>
            <a:p>
              <a:pPr algn="ctr" hangingPunct="0"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s-ES" sz="3200" b="1" dirty="0">
                  <a:latin typeface="+mj-lt"/>
                  <a:ea typeface="Microsoft YaHei" pitchFamily="2"/>
                  <a:cs typeface="Microsoft YaHei" pitchFamily="2"/>
                </a:rPr>
                <a:t>FASES</a:t>
              </a:r>
            </a:p>
          </p:txBody>
        </p:sp>
        <p:sp>
          <p:nvSpPr>
            <p:cNvPr id="10" name="Forma libre 9"/>
            <p:cNvSpPr/>
            <p:nvPr/>
          </p:nvSpPr>
          <p:spPr>
            <a:xfrm rot="2580000">
              <a:off x="3604572" y="2688287"/>
              <a:ext cx="829565" cy="2375055"/>
            </a:xfrm>
            <a:custGeom>
              <a:avLst>
                <a:gd name="f0" fmla="val 20131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360" cap="sq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wrap="none" lIns="90000" tIns="46800" rIns="90000" bIns="46800" anchor="ctr" anchorCtr="0" compatLnSpc="1">
              <a:noAutofit/>
            </a:bodyPr>
            <a:lstStyle/>
            <a:p>
              <a:pPr hangingPunct="0"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es-ES" sz="2400">
                <a:latin typeface="+mj-lt"/>
                <a:ea typeface="Microsoft YaHei" pitchFamily="2"/>
                <a:cs typeface="Microsoft YaHei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102439"/>
      </p:ext>
    </p:extLst>
  </p:cSld>
  <p:clrMapOvr>
    <a:masterClrMapping/>
  </p:clrMapOvr>
  <p:transition spd="med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 2"/>
          <p:cNvSpPr/>
          <p:nvPr/>
        </p:nvSpPr>
        <p:spPr>
          <a:xfrm>
            <a:off x="4063257" y="585952"/>
            <a:ext cx="4253746" cy="792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5000" rIns="90000" bIns="45000" anchor="t" anchorCtr="0" compatLnSpc="1">
            <a:noAutofit/>
          </a:bodyPr>
          <a:lstStyle/>
          <a:p>
            <a:pPr hangingPunct="0">
              <a:tabLst>
                <a:tab pos="0" algn="l"/>
                <a:tab pos="440999" algn="l"/>
                <a:tab pos="890280" algn="l"/>
                <a:tab pos="1339560" algn="l"/>
                <a:tab pos="1788840" algn="l"/>
                <a:tab pos="2238120" algn="l"/>
                <a:tab pos="2687400" algn="l"/>
                <a:tab pos="3136679" algn="l"/>
                <a:tab pos="3585960" algn="l"/>
                <a:tab pos="4035240" algn="l"/>
                <a:tab pos="4484520" algn="l"/>
                <a:tab pos="4933800" algn="l"/>
                <a:tab pos="5389560" algn="l"/>
                <a:tab pos="5832360" algn="l"/>
                <a:tab pos="6281639" algn="l"/>
                <a:tab pos="6730920" algn="l"/>
                <a:tab pos="7180199" algn="l"/>
                <a:tab pos="7629480" algn="l"/>
                <a:tab pos="8078760" algn="l"/>
                <a:tab pos="8528040" algn="l"/>
                <a:tab pos="8976960" algn="l"/>
                <a:tab pos="8978760" algn="l"/>
                <a:tab pos="9428040" algn="l"/>
                <a:tab pos="9877320" algn="l"/>
                <a:tab pos="10326600" algn="l"/>
                <a:tab pos="10779119" algn="l"/>
                <a:tab pos="10780560" algn="l"/>
                <a:tab pos="10782000" algn="l"/>
              </a:tabLst>
            </a:pPr>
            <a:r>
              <a:rPr lang="es-ES" sz="2400" b="1" dirty="0">
                <a:solidFill>
                  <a:srgbClr val="374C81"/>
                </a:solidFill>
                <a:latin typeface="Arial" pitchFamily="2"/>
                <a:ea typeface="Microsoft YaHei" pitchFamily="2"/>
                <a:cs typeface="Microsoft YaHei" pitchFamily="2"/>
              </a:rPr>
              <a:t>	</a:t>
            </a:r>
            <a:endParaRPr lang="es-ES" sz="3600" b="1" dirty="0">
              <a:solidFill>
                <a:srgbClr val="2D2DB9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  <a:ea typeface="Microsoft YaHei" pitchFamily="2"/>
                <a:cs typeface="Microsoft YaHei" pitchFamily="2"/>
              </a:rPr>
              <a:t>FASE DE ACCESO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000" b="1" dirty="0">
                <a:solidFill>
                  <a:schemeClr val="accent3">
                    <a:lumMod val="75000"/>
                  </a:schemeClr>
                </a:solidFill>
              </a:rPr>
              <a:t>ESTRUCTURA, VALIDEZ Y REQUISITOS</a:t>
            </a:r>
          </a:p>
          <a:p>
            <a:r>
              <a:rPr lang="es-ES" dirty="0"/>
              <a:t>Obligatoria (para los que no tengan requisitos de acceso)</a:t>
            </a:r>
          </a:p>
          <a:p>
            <a:r>
              <a:rPr lang="es-ES" dirty="0"/>
              <a:t>4 materias Trocales Generales 2º B (Ver tabla)</a:t>
            </a:r>
          </a:p>
          <a:p>
            <a:r>
              <a:rPr lang="es-ES" dirty="0"/>
              <a:t>El estudiante elegirá el idioma y la modalidad de Bachillerato por la que se examina en la Prueba (no tiene que ser obligatoriamente lo cursado en Bachillerato</a:t>
            </a:r>
            <a:r>
              <a:rPr lang="es-ES" dirty="0" smtClean="0"/>
              <a:t>).</a:t>
            </a:r>
            <a:endParaRPr lang="es-ES" dirty="0"/>
          </a:p>
          <a:p>
            <a:r>
              <a:rPr lang="es-ES" dirty="0"/>
              <a:t>Validez indefinida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4342025"/>
      </p:ext>
    </p:extLst>
  </p:cSld>
  <p:clrMapOvr>
    <a:masterClrMapping/>
  </p:clrMapOvr>
  <p:transition spd="med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 2"/>
          <p:cNvSpPr/>
          <p:nvPr/>
        </p:nvSpPr>
        <p:spPr>
          <a:xfrm>
            <a:off x="4063257" y="585952"/>
            <a:ext cx="4253746" cy="792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5000" rIns="90000" bIns="45000" anchor="t" anchorCtr="0" compatLnSpc="1">
            <a:noAutofit/>
          </a:bodyPr>
          <a:lstStyle/>
          <a:p>
            <a:pPr hangingPunct="0">
              <a:tabLst>
                <a:tab pos="0" algn="l"/>
                <a:tab pos="440999" algn="l"/>
                <a:tab pos="890280" algn="l"/>
                <a:tab pos="1339560" algn="l"/>
                <a:tab pos="1788840" algn="l"/>
                <a:tab pos="2238120" algn="l"/>
                <a:tab pos="2687400" algn="l"/>
                <a:tab pos="3136679" algn="l"/>
                <a:tab pos="3585960" algn="l"/>
                <a:tab pos="4035240" algn="l"/>
                <a:tab pos="4484520" algn="l"/>
                <a:tab pos="4933800" algn="l"/>
                <a:tab pos="5389560" algn="l"/>
                <a:tab pos="5832360" algn="l"/>
                <a:tab pos="6281639" algn="l"/>
                <a:tab pos="6730920" algn="l"/>
                <a:tab pos="7180199" algn="l"/>
                <a:tab pos="7629480" algn="l"/>
                <a:tab pos="8078760" algn="l"/>
                <a:tab pos="8528040" algn="l"/>
                <a:tab pos="8976960" algn="l"/>
                <a:tab pos="8978760" algn="l"/>
                <a:tab pos="9428040" algn="l"/>
                <a:tab pos="9877320" algn="l"/>
                <a:tab pos="10326600" algn="l"/>
                <a:tab pos="10779119" algn="l"/>
                <a:tab pos="10780560" algn="l"/>
                <a:tab pos="10782000" algn="l"/>
              </a:tabLst>
            </a:pPr>
            <a:r>
              <a:rPr lang="es-ES" sz="2400" b="1" dirty="0">
                <a:solidFill>
                  <a:srgbClr val="374C81"/>
                </a:solidFill>
                <a:latin typeface="Arial" pitchFamily="2"/>
                <a:ea typeface="Microsoft YaHei" pitchFamily="2"/>
                <a:cs typeface="Microsoft YaHei" pitchFamily="2"/>
              </a:rPr>
              <a:t>	</a:t>
            </a:r>
            <a:endParaRPr lang="es-ES" sz="3600" b="1" dirty="0">
              <a:solidFill>
                <a:srgbClr val="2D2DB9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406770" y="2574390"/>
          <a:ext cx="9340948" cy="286741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71230"/>
                <a:gridCol w="2313311"/>
                <a:gridCol w="2363372"/>
                <a:gridCol w="2293035"/>
              </a:tblGrid>
              <a:tr h="717450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71000"/>
                        </a:lnSpc>
                        <a:buNone/>
                        <a:tabLst/>
                      </a:pPr>
                      <a:r>
                        <a:rPr lang="es-ES" sz="1800" b="1" dirty="0" smtClean="0"/>
                        <a:t> MODALIDAD</a:t>
                      </a:r>
                      <a:r>
                        <a:rPr lang="es-ES" sz="1800" b="1" baseline="0" dirty="0" smtClean="0"/>
                        <a:t> </a:t>
                      </a:r>
                      <a:r>
                        <a:rPr lang="es-ES" sz="1800" b="1" dirty="0" smtClean="0"/>
                        <a:t>ARTES</a:t>
                      </a:r>
                      <a:endParaRPr lang="es-ES" sz="1800" b="1" dirty="0">
                        <a:solidFill>
                          <a:schemeClr val="tx1"/>
                        </a:solidFill>
                        <a:latin typeface="+mn-lt"/>
                        <a:ea typeface="Arial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71000"/>
                        </a:lnSpc>
                        <a:buNone/>
                        <a:tabLst/>
                      </a:pPr>
                      <a:r>
                        <a:rPr lang="es-ES" sz="1800" b="1" dirty="0" smtClean="0"/>
                        <a:t> MODALIDAD CIENCIAS</a:t>
                      </a:r>
                      <a:endParaRPr lang="es-ES" sz="1800" b="1" dirty="0">
                        <a:solidFill>
                          <a:schemeClr val="tx1"/>
                        </a:solidFill>
                        <a:latin typeface="Liberation Serif" pitchFamily="18"/>
                        <a:ea typeface="Arial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71000"/>
                        </a:lnSpc>
                        <a:buNone/>
                        <a:tabLst/>
                      </a:pPr>
                      <a:r>
                        <a:rPr lang="es-ES" sz="1800" b="1" dirty="0" smtClean="0"/>
                        <a:t>MODALIDAD HUMANIDADES</a:t>
                      </a:r>
                      <a:endParaRPr lang="es-ES" sz="1800" b="1" dirty="0">
                        <a:solidFill>
                          <a:schemeClr val="tx1"/>
                        </a:solidFill>
                        <a:latin typeface="Liberation Serif" pitchFamily="18"/>
                        <a:ea typeface="Arial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71000"/>
                        </a:lnSpc>
                        <a:buNone/>
                        <a:tabLst/>
                      </a:pPr>
                      <a:r>
                        <a:rPr lang="es-ES" sz="1800" b="1" dirty="0" smtClean="0"/>
                        <a:t> MODALIDAD CIENCIAS </a:t>
                      </a:r>
                      <a:r>
                        <a:rPr lang="es-ES" sz="1800" b="1" dirty="0"/>
                        <a:t>SOCIALES</a:t>
                      </a:r>
                      <a:endParaRPr lang="es-ES" sz="1800" b="1" dirty="0">
                        <a:solidFill>
                          <a:schemeClr val="tx1"/>
                        </a:solidFill>
                        <a:latin typeface="Liberation Serif" pitchFamily="18"/>
                        <a:ea typeface="Arial" pitchFamily="2"/>
                        <a:cs typeface="Arial" pitchFamily="2"/>
                      </a:endParaRPr>
                    </a:p>
                  </a:txBody>
                  <a:tcPr anchor="ctr"/>
                </a:tc>
              </a:tr>
              <a:tr h="520505">
                <a:tc gridSpan="4"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latin typeface="+mn-lt"/>
                        </a:rPr>
                        <a:t>Lengua</a:t>
                      </a:r>
                      <a:r>
                        <a:rPr lang="es-ES" sz="1800" b="1" baseline="0" dirty="0" smtClean="0">
                          <a:latin typeface="+mn-lt"/>
                        </a:rPr>
                        <a:t> Castellana y Literatura</a:t>
                      </a:r>
                      <a:endParaRPr lang="es-ES" sz="1800" b="1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65760">
                <a:tc gridSpan="4"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71000"/>
                        </a:lnSpc>
                        <a:buNone/>
                        <a:tabLst/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latin typeface="+mn-lt"/>
                          <a:ea typeface="Arial" pitchFamily="2"/>
                          <a:cs typeface="Arial" pitchFamily="2"/>
                        </a:rPr>
                        <a:t>Historia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  <a:latin typeface="+mn-lt"/>
                          <a:ea typeface="Arial" pitchFamily="2"/>
                          <a:cs typeface="Arial" pitchFamily="2"/>
                        </a:rPr>
                        <a:t> de España</a:t>
                      </a:r>
                      <a:endParaRPr lang="es-ES" sz="1800" b="1" dirty="0">
                        <a:solidFill>
                          <a:schemeClr val="tx1"/>
                        </a:solidFill>
                        <a:latin typeface="+mn-lt"/>
                        <a:ea typeface="Arial" pitchFamily="2"/>
                        <a:cs typeface="Arial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71000"/>
                        </a:lnSpc>
                        <a:buNone/>
                        <a:tabLst/>
                      </a:pPr>
                      <a:endParaRPr lang="es-ES" sz="1600" b="1" dirty="0">
                        <a:solidFill>
                          <a:schemeClr val="tx1"/>
                        </a:solidFill>
                        <a:latin typeface="Liberation Serif" pitchFamily="18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71000"/>
                        </a:lnSpc>
                        <a:buNone/>
                        <a:tabLst/>
                      </a:pPr>
                      <a:endParaRPr lang="es-ES" sz="1600" b="1" dirty="0">
                        <a:solidFill>
                          <a:schemeClr val="tx1"/>
                        </a:solidFill>
                        <a:latin typeface="Liberation Serif" pitchFamily="18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71000"/>
                        </a:lnSpc>
                        <a:buNone/>
                        <a:tabLst/>
                      </a:pPr>
                      <a:endParaRPr lang="es-ES" sz="1600" b="1" dirty="0">
                        <a:solidFill>
                          <a:schemeClr val="tx1"/>
                        </a:solidFill>
                        <a:latin typeface="Liberation Serif" pitchFamily="18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</a:tr>
              <a:tr h="450166">
                <a:tc gridSpan="4"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71000"/>
                        </a:lnSpc>
                        <a:buNone/>
                        <a:tabLst/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latin typeface="+mn-lt"/>
                          <a:ea typeface="Arial" pitchFamily="2"/>
                          <a:cs typeface="Arial" pitchFamily="2"/>
                        </a:rPr>
                        <a:t>Lengua Extranjera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  <a:latin typeface="+mn-lt"/>
                          <a:ea typeface="Arial" pitchFamily="2"/>
                          <a:cs typeface="Arial" pitchFamily="2"/>
                        </a:rPr>
                        <a:t> II: Alemán, Francés, Inglés, Italiano o Portugués</a:t>
                      </a:r>
                      <a:endParaRPr lang="es-ES" sz="1800" b="1" dirty="0">
                        <a:solidFill>
                          <a:schemeClr val="tx1"/>
                        </a:solidFill>
                        <a:latin typeface="+mn-lt"/>
                        <a:ea typeface="Arial" pitchFamily="2"/>
                        <a:cs typeface="Arial" pitchFamily="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71000"/>
                        </a:lnSpc>
                        <a:buNone/>
                        <a:tabLst/>
                      </a:pPr>
                      <a:endParaRPr lang="es-ES" sz="1600" b="1" dirty="0">
                        <a:solidFill>
                          <a:schemeClr val="tx1"/>
                        </a:solidFill>
                        <a:latin typeface="Liberation Serif" pitchFamily="18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71000"/>
                        </a:lnSpc>
                        <a:buNone/>
                        <a:tabLst/>
                      </a:pPr>
                      <a:endParaRPr lang="es-ES" sz="1600" b="1" dirty="0">
                        <a:solidFill>
                          <a:schemeClr val="tx1"/>
                        </a:solidFill>
                        <a:latin typeface="Liberation Serif" pitchFamily="18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71000"/>
                        </a:lnSpc>
                        <a:buNone/>
                        <a:tabLst/>
                      </a:pPr>
                      <a:endParaRPr lang="es-ES" sz="1600" b="1" dirty="0">
                        <a:solidFill>
                          <a:schemeClr val="tx1"/>
                        </a:solidFill>
                        <a:latin typeface="Liberation Serif" pitchFamily="18"/>
                        <a:ea typeface="Arial" pitchFamily="2"/>
                        <a:cs typeface="Arial" pitchFamily="2"/>
                      </a:endParaRPr>
                    </a:p>
                  </a:txBody>
                  <a:tcPr/>
                </a:tc>
              </a:tr>
              <a:tr h="813535"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71000"/>
                        </a:lnSpc>
                        <a:buNone/>
                        <a:tabLst/>
                      </a:pPr>
                      <a:r>
                        <a:rPr lang="es-ES" sz="1800" b="1" dirty="0">
                          <a:latin typeface="+mn-lt"/>
                        </a:rPr>
                        <a:t>Fundamentos de arte</a:t>
                      </a:r>
                      <a:endParaRPr lang="es-ES" sz="1800" b="1" dirty="0">
                        <a:solidFill>
                          <a:schemeClr val="tx1"/>
                        </a:solidFill>
                        <a:latin typeface="+mn-lt"/>
                        <a:ea typeface="Arial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71000"/>
                        </a:lnSpc>
                        <a:buNone/>
                        <a:tabLst/>
                      </a:pPr>
                      <a:r>
                        <a:rPr lang="es-ES" sz="1800" b="1" dirty="0">
                          <a:latin typeface="+mn-lt"/>
                        </a:rPr>
                        <a:t>Matemáticas II</a:t>
                      </a:r>
                      <a:endParaRPr lang="es-ES" sz="1800" b="1" dirty="0">
                        <a:solidFill>
                          <a:schemeClr val="tx1"/>
                        </a:solidFill>
                        <a:latin typeface="+mn-lt"/>
                        <a:ea typeface="Arial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71000"/>
                        </a:lnSpc>
                        <a:buNone/>
                        <a:tabLst/>
                      </a:pPr>
                      <a:r>
                        <a:rPr lang="es-ES" sz="1800" b="1" dirty="0">
                          <a:latin typeface="+mn-lt"/>
                        </a:rPr>
                        <a:t>Latín II</a:t>
                      </a:r>
                      <a:endParaRPr lang="es-ES" sz="1800" b="1" dirty="0">
                        <a:solidFill>
                          <a:schemeClr val="tx1"/>
                        </a:solidFill>
                        <a:latin typeface="+mn-lt"/>
                        <a:ea typeface="Arial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71000"/>
                        </a:lnSpc>
                        <a:buNone/>
                        <a:tabLst/>
                      </a:pPr>
                      <a:r>
                        <a:rPr lang="es-ES" sz="1800" b="1" dirty="0">
                          <a:latin typeface="+mn-lt"/>
                        </a:rPr>
                        <a:t>Matemáticas </a:t>
                      </a:r>
                      <a:r>
                        <a:rPr lang="es-ES" sz="1800" b="1" dirty="0" smtClean="0">
                          <a:latin typeface="+mn-lt"/>
                        </a:rPr>
                        <a:t>Aplicadas CCSS</a:t>
                      </a:r>
                      <a:endParaRPr lang="es-ES" sz="1800" b="1" dirty="0">
                        <a:solidFill>
                          <a:schemeClr val="tx1"/>
                        </a:solidFill>
                        <a:latin typeface="+mn-lt"/>
                        <a:ea typeface="Arial" pitchFamily="2"/>
                        <a:cs typeface="Arial" pitchFamily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  <a:ea typeface="Microsoft YaHei" pitchFamily="2"/>
                <a:cs typeface="Microsoft YaHei" pitchFamily="2"/>
              </a:rPr>
              <a:t>FASE DE ACCESO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08747"/>
      </p:ext>
    </p:extLst>
  </p:cSld>
  <p:clrMapOvr>
    <a:masterClrMapping/>
  </p:clrMapOvr>
  <p:transition spd="med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/>
          <p:cNvSpPr/>
          <p:nvPr/>
        </p:nvSpPr>
        <p:spPr>
          <a:xfrm>
            <a:off x="3676829" y="4390920"/>
            <a:ext cx="3527279" cy="462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5000" rIns="90000" bIns="45000" anchor="t" anchorCtr="0" compatLnSpc="1">
            <a:noAutofit/>
          </a:bodyPr>
          <a:lstStyle/>
          <a:p>
            <a:pPr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2400" b="1" dirty="0">
              <a:solidFill>
                <a:srgbClr val="2D2DB9"/>
              </a:solidFill>
              <a:latin typeface="Arial" pitchFamily="2"/>
              <a:ea typeface="Microsoft YaHei" pitchFamily="2"/>
              <a:cs typeface="Microsoft YaHei" pitchFamily="2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429872" y="988005"/>
            <a:ext cx="9601196" cy="1303867"/>
          </a:xfrm>
        </p:spPr>
        <p:txBody>
          <a:bodyPr>
            <a:noAutofit/>
          </a:bodyPr>
          <a:lstStyle/>
          <a:p>
            <a:pPr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b="1" dirty="0">
                <a:solidFill>
                  <a:srgbClr val="2D2DB9"/>
                </a:solidFill>
                <a:latin typeface="Arial" pitchFamily="2"/>
                <a:ea typeface="Microsoft YaHei" pitchFamily="2"/>
                <a:cs typeface="Microsoft YaHei" pitchFamily="2"/>
              </a:rPr>
              <a:t/>
            </a:r>
            <a:br>
              <a:rPr lang="es-ES" b="1" dirty="0">
                <a:solidFill>
                  <a:srgbClr val="2D2DB9"/>
                </a:solidFill>
                <a:latin typeface="Arial" pitchFamily="2"/>
                <a:ea typeface="Microsoft YaHei" pitchFamily="2"/>
                <a:cs typeface="Microsoft YaHei" pitchFamily="2"/>
              </a:rPr>
            </a:b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Microsoft YaHei" pitchFamily="2"/>
                <a:cs typeface="Microsoft YaHei" pitchFamily="2"/>
              </a:rPr>
              <a:t>NOTA DE ACCESO A LA UNIVERSIDAD</a:t>
            </a:r>
            <a:r>
              <a:rPr lang="es-ES" b="1" dirty="0">
                <a:solidFill>
                  <a:schemeClr val="tx1"/>
                </a:solidFill>
                <a:latin typeface="+mn-lt"/>
                <a:ea typeface="Microsoft YaHei" pitchFamily="2"/>
                <a:cs typeface="Microsoft YaHei" pitchFamily="2"/>
              </a:rPr>
              <a:t/>
            </a:r>
            <a:br>
              <a:rPr lang="es-ES" b="1" dirty="0">
                <a:solidFill>
                  <a:schemeClr val="tx1"/>
                </a:solidFill>
                <a:latin typeface="+mn-lt"/>
                <a:ea typeface="Microsoft YaHei" pitchFamily="2"/>
                <a:cs typeface="Microsoft YaHei" pitchFamily="2"/>
              </a:rPr>
            </a:br>
            <a:endParaRPr lang="es-E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hangingPunct="0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2800" dirty="0">
                <a:solidFill>
                  <a:schemeClr val="tx1"/>
                </a:solidFill>
                <a:ea typeface="Microsoft YaHei" pitchFamily="2"/>
                <a:cs typeface="Microsoft YaHei" pitchFamily="2"/>
              </a:rPr>
              <a:t>PONDERANDO:</a:t>
            </a:r>
          </a:p>
          <a:p>
            <a:pPr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2800" dirty="0">
                <a:solidFill>
                  <a:schemeClr val="tx1"/>
                </a:solidFill>
                <a:ea typeface="Microsoft YaHei" pitchFamily="2"/>
                <a:cs typeface="Microsoft YaHei" pitchFamily="2"/>
              </a:rPr>
              <a:t>CALIFICACIÓN del expediente de Bachillerato 60%</a:t>
            </a:r>
          </a:p>
          <a:p>
            <a:pPr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2800" dirty="0">
                <a:solidFill>
                  <a:schemeClr val="tx1"/>
                </a:solidFill>
                <a:ea typeface="Microsoft YaHei" pitchFamily="2"/>
                <a:cs typeface="Microsoft YaHei" pitchFamily="2"/>
              </a:rPr>
              <a:t>CALIFICACIÓN GLOBAL de la Fase Acceso 40%  </a:t>
            </a:r>
          </a:p>
          <a:p>
            <a:pPr marL="0" indent="0" algn="ctr" hangingPunct="0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2800" b="1" dirty="0">
                <a:solidFill>
                  <a:schemeClr val="tx1"/>
                </a:solidFill>
                <a:ea typeface="Microsoft YaHei" pitchFamily="2"/>
                <a:cs typeface="Microsoft YaHei" pitchFamily="2"/>
              </a:rPr>
              <a:t>Tiene que ser igual o superior a 5</a:t>
            </a:r>
          </a:p>
          <a:p>
            <a:pPr marL="0" indent="0" algn="ctr" hangingPunct="0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s-ES" sz="2800" b="1" dirty="0">
                <a:solidFill>
                  <a:schemeClr val="tx1"/>
                </a:solidFill>
                <a:ea typeface="Microsoft YaHei" pitchFamily="2"/>
                <a:cs typeface="Microsoft YaHei" pitchFamily="2"/>
              </a:rPr>
              <a:t>(0,6*CMB + 0,4*CFA ≥  5)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1570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9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sz="49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4900" b="1" dirty="0" smtClean="0">
                <a:solidFill>
                  <a:schemeClr val="accent3">
                    <a:lumMod val="75000"/>
                  </a:schemeClr>
                </a:solidFill>
              </a:rPr>
              <a:t>FASE DE ADMISIÓN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72197" y="2556931"/>
            <a:ext cx="10438228" cy="3534379"/>
          </a:xfrm>
        </p:spPr>
        <p:txBody>
          <a:bodyPr>
            <a:noAutofit/>
          </a:bodyPr>
          <a:lstStyle/>
          <a:p>
            <a:r>
              <a:rPr lang="es-ES" sz="2000" dirty="0"/>
              <a:t>Hasta cuatro elegidas libremente. </a:t>
            </a:r>
          </a:p>
          <a:p>
            <a:r>
              <a:rPr lang="es-ES" sz="2000" dirty="0"/>
              <a:t>Troncal de modalidad (Fundamento del Arte II, Latín II, Matemáticas Aplicadas a las Ciencias Sociales y Matemáticas II) cuenta en las dos fases siempre que superen la Prueba de Acceso.</a:t>
            </a:r>
          </a:p>
          <a:p>
            <a:r>
              <a:rPr lang="es-ES" sz="2000" dirty="0"/>
              <a:t>Segunda lengua extranjera (alemán, francés, inglés, italiano o portugués) a la de acceso. </a:t>
            </a:r>
          </a:p>
          <a:p>
            <a:r>
              <a:rPr lang="es-ES" sz="2000" dirty="0"/>
              <a:t>Para que cada asignatura tenga validez, deben: </a:t>
            </a:r>
          </a:p>
          <a:p>
            <a:pPr lvl="1"/>
            <a:r>
              <a:rPr lang="es-ES" dirty="0"/>
              <a:t>Tener superada la fase de acceso. </a:t>
            </a:r>
          </a:p>
          <a:p>
            <a:pPr lvl="1"/>
            <a:r>
              <a:rPr lang="es-ES" dirty="0"/>
              <a:t>Obtener al menos un 5 en dicha materia. </a:t>
            </a:r>
          </a:p>
          <a:p>
            <a:r>
              <a:rPr lang="es-ES" sz="2000" dirty="0"/>
              <a:t>Validez durante los dos cursos siguientes al de </a:t>
            </a:r>
            <a:r>
              <a:rPr lang="es-ES" sz="2000" dirty="0" smtClean="0"/>
              <a:t>superación</a:t>
            </a:r>
            <a:r>
              <a:rPr lang="es-E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41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900" b="1" dirty="0" smtClean="0"/>
              <a:t/>
            </a:r>
            <a:br>
              <a:rPr lang="es-ES" sz="4900" b="1" dirty="0" smtClean="0"/>
            </a:br>
            <a:r>
              <a:rPr lang="es-ES" sz="4900" b="1" dirty="0" smtClean="0">
                <a:solidFill>
                  <a:schemeClr val="accent3">
                    <a:lumMod val="75000"/>
                  </a:schemeClr>
                </a:solidFill>
              </a:rPr>
              <a:t>FASE DE ADMISIÓN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398" y="2546253"/>
          <a:ext cx="9601200" cy="32799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  <a:gridCol w="1600200"/>
              </a:tblGrid>
              <a:tr h="474138">
                <a:tc gridSpan="6"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FASE</a:t>
                      </a:r>
                      <a:r>
                        <a:rPr lang="es-ES" sz="2400" baseline="0" dirty="0" smtClean="0"/>
                        <a:t> DE ADMISIÓN</a:t>
                      </a:r>
                      <a:endParaRPr lang="es-E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818375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Artes Escénicas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Biología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Cultura Audiovisual</a:t>
                      </a:r>
                      <a:r>
                        <a:rPr lang="es-ES" baseline="0" dirty="0" smtClean="0"/>
                        <a:t> II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Dibujo</a:t>
                      </a:r>
                      <a:r>
                        <a:rPr lang="es-ES" baseline="0" dirty="0" smtClean="0"/>
                        <a:t> Técnico II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Diseño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Economía de la Empresa</a:t>
                      </a:r>
                      <a:endParaRPr lang="es-ES" dirty="0"/>
                    </a:p>
                  </a:txBody>
                  <a:tcPr anchor="ctr"/>
                </a:tc>
              </a:tr>
              <a:tr h="818375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Física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002060"/>
                          </a:solidFill>
                        </a:rPr>
                        <a:t>Fundamentos del</a:t>
                      </a:r>
                      <a:r>
                        <a:rPr lang="es-ES" b="1" baseline="0" dirty="0" smtClean="0">
                          <a:solidFill>
                            <a:srgbClr val="002060"/>
                          </a:solidFill>
                        </a:rPr>
                        <a:t> Arte II</a:t>
                      </a:r>
                      <a:endParaRPr lang="es-ES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Geografía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Geología 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Griego II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Historia del Arte</a:t>
                      </a:r>
                      <a:endParaRPr lang="es-ES" dirty="0"/>
                    </a:p>
                  </a:txBody>
                  <a:tcPr anchor="ctr"/>
                </a:tc>
              </a:tr>
              <a:tr h="116910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Historia de la Filosofía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002060"/>
                          </a:solidFill>
                        </a:rPr>
                        <a:t>Latín II</a:t>
                      </a:r>
                      <a:endParaRPr lang="es-ES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Segunda Lengua Extranjera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002060"/>
                          </a:solidFill>
                        </a:rPr>
                        <a:t>Matemáticas</a:t>
                      </a:r>
                      <a:r>
                        <a:rPr lang="es-ES" b="1" baseline="0" dirty="0" smtClean="0">
                          <a:solidFill>
                            <a:srgbClr val="002060"/>
                          </a:solidFill>
                        </a:rPr>
                        <a:t> Aplicadas CCSS</a:t>
                      </a:r>
                      <a:endParaRPr lang="es-ES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002060"/>
                          </a:solidFill>
                        </a:rPr>
                        <a:t>Matemáticas</a:t>
                      </a:r>
                      <a:r>
                        <a:rPr lang="es-ES" b="1" baseline="0" dirty="0" smtClean="0">
                          <a:solidFill>
                            <a:srgbClr val="002060"/>
                          </a:solidFill>
                        </a:rPr>
                        <a:t> II</a:t>
                      </a:r>
                      <a:endParaRPr lang="es-ES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Química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9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FASE DE ADMISIÓN</a:t>
            </a:r>
            <a:endParaRPr lang="es-E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46920"/>
          </a:xfrm>
        </p:spPr>
        <p:txBody>
          <a:bodyPr>
            <a:normAutofit/>
          </a:bodyPr>
          <a:lstStyle/>
          <a:p>
            <a:r>
              <a:rPr lang="es-ES" b="1" dirty="0"/>
              <a:t>NOTA DE ADMISIÓN = 0,6*NMB + 0,4*CFA + a*M1 + B*M2 </a:t>
            </a:r>
            <a:endParaRPr lang="es-ES" dirty="0"/>
          </a:p>
          <a:p>
            <a:r>
              <a:rPr lang="it-IT" dirty="0"/>
              <a:t>NMB: Nota Media del Bachillerato. </a:t>
            </a:r>
          </a:p>
          <a:p>
            <a:r>
              <a:rPr lang="es-ES" dirty="0"/>
              <a:t>CFA: Calificación de la Fase de Acceso. </a:t>
            </a:r>
          </a:p>
          <a:p>
            <a:r>
              <a:rPr lang="es-ES" dirty="0"/>
              <a:t>a y b son parámetros de ponderación </a:t>
            </a:r>
            <a:r>
              <a:rPr lang="es-ES" dirty="0" smtClean="0"/>
              <a:t>de las </a:t>
            </a:r>
            <a:r>
              <a:rPr lang="es-ES" dirty="0"/>
              <a:t>asignaturas </a:t>
            </a:r>
            <a:r>
              <a:rPr lang="es-ES" dirty="0" smtClean="0"/>
              <a:t>de </a:t>
            </a:r>
            <a:r>
              <a:rPr lang="es-ES" dirty="0"/>
              <a:t>los grados universitarios. </a:t>
            </a:r>
          </a:p>
          <a:p>
            <a:pPr algn="just"/>
            <a:r>
              <a:rPr lang="es-ES" dirty="0"/>
              <a:t>M1 y M2, son las notas obtenidas en la fase de admisión o de la materia troncal de modalidad de la fase de acceso, que multiplicada por los respectivos parámetros, a y b, otorguen la mejor de las notas de admisión para cada una de los grados solicitados. 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50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/>
        </p:nvSpPr>
        <p:spPr>
          <a:xfrm>
            <a:off x="2220686" y="2644170"/>
            <a:ext cx="830217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REPASAMOS EL SISTEMA EDUCATIVO</a:t>
            </a:r>
            <a:endParaRPr sz="4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4294967295"/>
          </p:nvPr>
        </p:nvSpPr>
        <p:spPr>
          <a:xfrm>
            <a:off x="0" y="2560638"/>
            <a:ext cx="4718050" cy="33099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282" y="1016678"/>
            <a:ext cx="9299085" cy="485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s-ES" b="1"/>
              <a:t>FORMACIÓN PROFESIONAL</a:t>
            </a:r>
            <a:endParaRPr b="1"/>
          </a:p>
        </p:txBody>
      </p:sp>
      <p:sp>
        <p:nvSpPr>
          <p:cNvPr id="269" name="Google Shape;269;p19"/>
          <p:cNvSpPr txBox="1">
            <a:spLocks noGrp="1"/>
          </p:cNvSpPr>
          <p:nvPr>
            <p:ph type="body" idx="1"/>
          </p:nvPr>
        </p:nvSpPr>
        <p:spPr>
          <a:xfrm>
            <a:off x="1035424" y="3846051"/>
            <a:ext cx="1019287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es-ES"/>
              <a:t>VISITAR WEB  </a:t>
            </a:r>
            <a:r>
              <a:rPr lang="es-ES" sz="3200" u="sng">
                <a:solidFill>
                  <a:schemeClr val="hlink"/>
                </a:solidFill>
                <a:hlinkClick r:id="rId3"/>
              </a:rPr>
              <a:t>FORMACIÓN PROFESIONAL ANDALUZA</a:t>
            </a:r>
            <a:endParaRPr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sz="6700" b="1" dirty="0">
                <a:solidFill>
                  <a:schemeClr val="accent1">
                    <a:lumMod val="50000"/>
                  </a:schemeClr>
                </a:solidFill>
              </a:rPr>
              <a:t>CICLOS FORMATIVOS DE GRADO SUPERIOR 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680" y="2714434"/>
            <a:ext cx="10722615" cy="30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97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232361" y="852456"/>
            <a:ext cx="10018712" cy="1776046"/>
          </a:xfrm>
        </p:spPr>
        <p:txBody>
          <a:bodyPr>
            <a:normAutofit fontScale="90000"/>
          </a:bodyPr>
          <a:lstStyle/>
          <a:p>
            <a:pPr algn="l"/>
            <a:r>
              <a:rPr lang="es-ES" sz="1600" dirty="0">
                <a:solidFill>
                  <a:srgbClr val="000000"/>
                </a:solidFill>
                <a:latin typeface="Century Schoolbook" panose="02040604050505020304" pitchFamily="18" charset="0"/>
              </a:rPr>
              <a:t/>
            </a:r>
            <a:br>
              <a:rPr lang="es-ES" sz="1600" dirty="0">
                <a:solidFill>
                  <a:srgbClr val="000000"/>
                </a:solidFill>
                <a:latin typeface="Century Schoolbook" panose="02040604050505020304" pitchFamily="18" charset="0"/>
              </a:rPr>
            </a:br>
            <a:r>
              <a:rPr lang="es-ES" dirty="0">
                <a:latin typeface="Century Schoolbook" panose="02040604050505020304" pitchFamily="18" charset="0"/>
              </a:rPr>
              <a:t>CICLOS FORMATIVOS DE GRADO SUPERIOR </a:t>
            </a:r>
            <a:br>
              <a:rPr lang="es-ES" dirty="0">
                <a:latin typeface="Century Schoolbook" panose="02040604050505020304" pitchFamily="18" charset="0"/>
              </a:rPr>
            </a:br>
            <a:r>
              <a:rPr lang="es-ES" dirty="0" smtClean="0">
                <a:latin typeface="Century Schoolbook" panose="02040604050505020304" pitchFamily="18" charset="0"/>
              </a:rPr>
              <a:t/>
            </a:r>
            <a:br>
              <a:rPr lang="es-ES" dirty="0" smtClean="0">
                <a:latin typeface="Century Schoolbook" panose="02040604050505020304" pitchFamily="18" charset="0"/>
              </a:rPr>
            </a:br>
            <a:r>
              <a:rPr lang="es-ES" dirty="0">
                <a:latin typeface="Century Schoolbook" panose="02040604050505020304" pitchFamily="18" charset="0"/>
              </a:rPr>
              <a:t/>
            </a:r>
            <a:br>
              <a:rPr lang="es-ES" dirty="0">
                <a:latin typeface="Century Schoolbook" panose="02040604050505020304" pitchFamily="18" charset="0"/>
              </a:rPr>
            </a:br>
            <a:r>
              <a:rPr lang="es-ES" dirty="0" smtClean="0">
                <a:latin typeface="Century Schoolbook" panose="02040604050505020304" pitchFamily="18" charset="0"/>
              </a:rPr>
              <a:t/>
            </a:r>
            <a:br>
              <a:rPr lang="es-ES" dirty="0" smtClean="0">
                <a:latin typeface="Century Schoolbook" panose="02040604050505020304" pitchFamily="18" charset="0"/>
              </a:rPr>
            </a:br>
            <a:r>
              <a:rPr lang="es-ES" dirty="0" smtClean="0">
                <a:latin typeface="Century Schoolbook" panose="02040604050505020304" pitchFamily="18" charset="0"/>
              </a:rPr>
              <a:t/>
            </a:r>
            <a:br>
              <a:rPr lang="es-ES" dirty="0" smtClean="0">
                <a:latin typeface="Century Schoolbook" panose="02040604050505020304" pitchFamily="18" charset="0"/>
              </a:rPr>
            </a:br>
            <a:r>
              <a:rPr lang="es-ES" dirty="0" smtClean="0">
                <a:latin typeface="Century Schoolbook" panose="02040604050505020304" pitchFamily="18" charset="0"/>
              </a:rPr>
              <a:t/>
            </a:r>
            <a:br>
              <a:rPr lang="es-ES" dirty="0" smtClean="0">
                <a:latin typeface="Century Schoolbook" panose="02040604050505020304" pitchFamily="18" charset="0"/>
              </a:rPr>
            </a:br>
            <a:r>
              <a:rPr lang="es-ES" sz="3200" dirty="0" smtClean="0">
                <a:latin typeface="Wingdings" panose="05000000000000000000" pitchFamily="2" charset="2"/>
              </a:rPr>
              <a:t></a:t>
            </a:r>
            <a:r>
              <a:rPr lang="es-ES" sz="4000" b="1" dirty="0">
                <a:latin typeface="Century Schoolbook" panose="02040604050505020304" pitchFamily="18" charset="0"/>
              </a:rPr>
              <a:t>Titulación: </a:t>
            </a:r>
            <a:r>
              <a:rPr lang="es-ES" sz="4000" dirty="0">
                <a:latin typeface="Century Schoolbook" panose="02040604050505020304" pitchFamily="18" charset="0"/>
              </a:rPr>
              <a:t>TÉCNICO SUPERIOR </a:t>
            </a:r>
            <a:br>
              <a:rPr lang="es-ES" sz="4000" dirty="0">
                <a:latin typeface="Century Schoolbook" panose="02040604050505020304" pitchFamily="18" charset="0"/>
              </a:rPr>
            </a:br>
            <a:r>
              <a:rPr lang="es-ES" sz="3100" dirty="0">
                <a:latin typeface="Wingdings" panose="05000000000000000000" pitchFamily="2" charset="2"/>
              </a:rPr>
              <a:t></a:t>
            </a:r>
            <a:r>
              <a:rPr lang="es-ES" sz="4000" b="1" dirty="0">
                <a:latin typeface="Century Schoolbook" panose="02040604050505020304" pitchFamily="18" charset="0"/>
              </a:rPr>
              <a:t>Organización: </a:t>
            </a:r>
            <a:r>
              <a:rPr lang="es-ES" sz="4000" dirty="0">
                <a:latin typeface="Century Schoolbook" panose="02040604050505020304" pitchFamily="18" charset="0"/>
              </a:rPr>
              <a:t>Módulos. </a:t>
            </a:r>
            <a:br>
              <a:rPr lang="es-ES" sz="4000" dirty="0">
                <a:latin typeface="Century Schoolbook" panose="02040604050505020304" pitchFamily="18" charset="0"/>
              </a:rPr>
            </a:br>
            <a:r>
              <a:rPr lang="es-ES" sz="3100" dirty="0">
                <a:latin typeface="Wingdings" panose="05000000000000000000" pitchFamily="2" charset="2"/>
              </a:rPr>
              <a:t></a:t>
            </a:r>
            <a:r>
              <a:rPr lang="es-ES" sz="4000" dirty="0">
                <a:latin typeface="Century Schoolbook" panose="02040604050505020304" pitchFamily="18" charset="0"/>
              </a:rPr>
              <a:t>Incluyen prácticas (</a:t>
            </a:r>
            <a:r>
              <a:rPr lang="es-ES" sz="4000" b="1" dirty="0">
                <a:latin typeface="Century Schoolbook" panose="02040604050505020304" pitchFamily="18" charset="0"/>
              </a:rPr>
              <a:t>FCT</a:t>
            </a:r>
            <a:r>
              <a:rPr lang="es-ES" sz="4000" dirty="0">
                <a:latin typeface="Century Schoolbook" panose="02040604050505020304" pitchFamily="18" charset="0"/>
              </a:rPr>
              <a:t>). </a:t>
            </a:r>
            <a:br>
              <a:rPr lang="es-ES" sz="4000" dirty="0">
                <a:latin typeface="Century Schoolbook" panose="02040604050505020304" pitchFamily="18" charset="0"/>
              </a:rPr>
            </a:br>
            <a:r>
              <a:rPr lang="es-ES" sz="3100" dirty="0">
                <a:latin typeface="Wingdings" panose="05000000000000000000" pitchFamily="2" charset="2"/>
              </a:rPr>
              <a:t></a:t>
            </a:r>
            <a:r>
              <a:rPr lang="es-ES" sz="4000" dirty="0">
                <a:latin typeface="Century Schoolbook" panose="02040604050505020304" pitchFamily="18" charset="0"/>
              </a:rPr>
              <a:t>Permite </a:t>
            </a:r>
            <a:r>
              <a:rPr lang="es-ES" sz="4000" b="1" dirty="0">
                <a:latin typeface="Century Schoolbook" panose="02040604050505020304" pitchFamily="18" charset="0"/>
              </a:rPr>
              <a:t>acceso a la UNIVERSIDAD </a:t>
            </a:r>
            <a:r>
              <a:rPr lang="es-ES" sz="4000" dirty="0">
                <a:latin typeface="Century Schoolbook" panose="02040604050505020304" pitchFamily="18" charset="0"/>
              </a:rPr>
              <a:t/>
            </a:r>
            <a:br>
              <a:rPr lang="es-ES" sz="4000" dirty="0">
                <a:latin typeface="Century Schoolbook" panose="02040604050505020304" pitchFamily="18" charset="0"/>
              </a:rPr>
            </a:br>
            <a:r>
              <a:rPr lang="es-ES" sz="3100" dirty="0">
                <a:latin typeface="Wingdings" panose="05000000000000000000" pitchFamily="2" charset="2"/>
              </a:rPr>
              <a:t></a:t>
            </a:r>
            <a:r>
              <a:rPr lang="es-ES" sz="4000" dirty="0">
                <a:latin typeface="Century Schoolbook" panose="02040604050505020304" pitchFamily="18" charset="0"/>
              </a:rPr>
              <a:t>Presencial, </a:t>
            </a:r>
            <a:r>
              <a:rPr lang="es-ES" sz="4000" dirty="0" err="1">
                <a:latin typeface="Century Schoolbook" panose="02040604050505020304" pitchFamily="18" charset="0"/>
              </a:rPr>
              <a:t>semipresencial</a:t>
            </a:r>
            <a:r>
              <a:rPr lang="es-ES" sz="4000" dirty="0">
                <a:latin typeface="Century Schoolbook" panose="02040604050505020304" pitchFamily="18" charset="0"/>
              </a:rPr>
              <a:t>, a distancia y dual. </a:t>
            </a:r>
            <a:br>
              <a:rPr lang="es-ES" sz="4000" dirty="0">
                <a:latin typeface="Century Schoolbook" panose="02040604050505020304" pitchFamily="18" charset="0"/>
              </a:rPr>
            </a:br>
            <a:r>
              <a:rPr lang="es-ES" sz="3100" dirty="0">
                <a:latin typeface="Wingdings" panose="05000000000000000000" pitchFamily="2" charset="2"/>
              </a:rPr>
              <a:t></a:t>
            </a:r>
            <a:r>
              <a:rPr lang="es-ES" sz="4000" dirty="0">
                <a:latin typeface="Century Schoolbook" panose="02040604050505020304" pitchFamily="18" charset="0"/>
              </a:rPr>
              <a:t>Preinscripción </a:t>
            </a:r>
            <a:r>
              <a:rPr lang="es-ES" sz="4000" b="1" dirty="0">
                <a:latin typeface="Century Schoolbook" panose="02040604050505020304" pitchFamily="18" charset="0"/>
              </a:rPr>
              <a:t>1 al 30 junio </a:t>
            </a:r>
            <a:r>
              <a:rPr lang="es-ES" sz="4000" dirty="0">
                <a:latin typeface="Century Schoolbook" panose="02040604050505020304" pitchFamily="18" charset="0"/>
              </a:rPr>
              <a:t>y 1 al 15 septiembre. </a:t>
            </a:r>
            <a:r>
              <a:rPr lang="es-ES" sz="4000" dirty="0">
                <a:latin typeface="Century Schoolbook"/>
                <a:ea typeface="Century Schoolbook"/>
                <a:cs typeface="Century Schoolbook"/>
                <a:sym typeface="Century Schoolbook"/>
              </a:rPr>
              <a:t>(Este plazo fue el del curso pasado, este curso aún no se sabe cuál será el plazo) </a:t>
            </a:r>
            <a:r>
              <a:rPr lang="es-ES" dirty="0"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s-ES" dirty="0"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s-ES" dirty="0">
                <a:latin typeface="Century Schoolbook" panose="02040604050505020304" pitchFamily="18" charset="0"/>
              </a:rPr>
              <a:t/>
            </a:r>
            <a:br>
              <a:rPr lang="es-ES" dirty="0">
                <a:latin typeface="Century Schoolbook" panose="02040604050505020304" pitchFamily="18" charset="0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734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5" y="1207384"/>
            <a:ext cx="11892964" cy="44432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905" y="2536543"/>
            <a:ext cx="1226944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65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666" y="926122"/>
            <a:ext cx="10445735" cy="49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37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86154"/>
            <a:ext cx="9480800" cy="571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64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92" y="1594816"/>
            <a:ext cx="8452340" cy="48188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292" y="785191"/>
            <a:ext cx="845234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72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298" y="289696"/>
            <a:ext cx="9324609" cy="62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02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889" y="872148"/>
            <a:ext cx="8708049" cy="58879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888" y="97889"/>
            <a:ext cx="8708049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2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 l="5625" t="14886" r="6579" b="1152"/>
          <a:stretch/>
        </p:blipFill>
        <p:spPr>
          <a:xfrm>
            <a:off x="914400" y="514817"/>
            <a:ext cx="10421471" cy="5755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38" y="92550"/>
            <a:ext cx="7906369" cy="667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34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42315" y="318504"/>
            <a:ext cx="944879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200" b="0" i="0" u="none" strike="noStrike" baseline="0" dirty="0" smtClean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lvl="0" algn="ctr"/>
            <a:r>
              <a:rPr lang="es-ES" sz="3600" dirty="0">
                <a:solidFill>
                  <a:schemeClr val="accent1">
                    <a:lumMod val="50000"/>
                  </a:schemeClr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SIN EL TÍTULO DE BACHILLERATO SE PUEDE ESTUDIAR UN CFGS REALIZANDO UNA PRUEBA DE ACCESO A CFGS.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algn="ctr"/>
            <a:endParaRPr lang="es-ES" sz="1400" b="1" i="0" u="none" strike="noStrike" baseline="0" dirty="0" smtClean="0">
              <a:latin typeface="Century Schoolbook" panose="02040604050505020304" pitchFamily="18" charset="0"/>
            </a:endParaRPr>
          </a:p>
          <a:p>
            <a:pPr algn="ctr"/>
            <a:r>
              <a:rPr lang="es-ES" sz="1400" b="1" i="0" u="none" strike="noStrike" baseline="0" dirty="0" smtClean="0">
                <a:latin typeface="Century Schoolbook" panose="02040604050505020304" pitchFamily="18" charset="0"/>
              </a:rPr>
              <a:t> </a:t>
            </a:r>
            <a:endParaRPr lang="es-ES" sz="1400" b="0" i="0" u="none" strike="noStrike" baseline="0" dirty="0" smtClean="0">
              <a:latin typeface="Century Schoolbook" panose="020406040505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400" b="0" i="0" u="none" strike="noStrike" baseline="0" dirty="0" smtClean="0">
                <a:latin typeface="Century Schoolbook" panose="02040604050505020304" pitchFamily="18" charset="0"/>
              </a:rPr>
              <a:t>19 años de edad en el año de la prueba.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400" b="0" i="0" u="none" strike="noStrike" baseline="0" dirty="0" smtClean="0">
                <a:latin typeface="Century Schoolbook" panose="02040604050505020304" pitchFamily="18" charset="0"/>
              </a:rPr>
              <a:t>ESTRUCTURA: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2100" b="0" i="0" u="none" strike="noStrike" baseline="0" dirty="0" smtClean="0">
                <a:latin typeface="Century Schoolbook" panose="02040604050505020304" pitchFamily="18" charset="0"/>
              </a:rPr>
              <a:t>Parte común: Lengua española, Matemáticas y Lengua extranjera (inglés o francés).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2100" b="0" i="0" u="none" strike="noStrike" baseline="0" dirty="0" smtClean="0">
                <a:latin typeface="Century Schoolbook" panose="02040604050505020304" pitchFamily="18" charset="0"/>
              </a:rPr>
              <a:t>Parte específica: tres opciones en función del ciclo formativo al que se desee acceder. Cada opción consta de tres materias, a elegir dos.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400" b="0" i="0" u="none" strike="noStrike" baseline="0" dirty="0" smtClean="0">
                <a:latin typeface="Century Schoolbook" panose="02040604050505020304" pitchFamily="18" charset="0"/>
              </a:rPr>
              <a:t>Fechas </a:t>
            </a:r>
            <a:r>
              <a:rPr lang="es-ES" sz="2400" b="1" i="0" u="none" strike="noStrike" baseline="0" dirty="0" smtClean="0">
                <a:latin typeface="Century Schoolbook" panose="02040604050505020304" pitchFamily="18" charset="0"/>
              </a:rPr>
              <a:t>orientativas </a:t>
            </a:r>
            <a:r>
              <a:rPr lang="es-ES" sz="2400" b="0" i="0" u="none" strike="noStrike" baseline="0" dirty="0" smtClean="0">
                <a:latin typeface="Century Schoolbook" panose="02040604050505020304" pitchFamily="18" charset="0"/>
              </a:rPr>
              <a:t>solicitud: del 9 al 23 de abril para la convocatoria de junio y del 9 al 20 de julio para la convocatoria de septiembre. </a:t>
            </a:r>
          </a:p>
        </p:txBody>
      </p:sp>
    </p:spTree>
    <p:extLst>
      <p:ext uri="{BB962C8B-B14F-4D97-AF65-F5344CB8AC3E}">
        <p14:creationId xmlns:p14="http://schemas.microsoft.com/office/powerpoint/2010/main" val="3735958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79" y="178185"/>
            <a:ext cx="11420487" cy="572314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703521" y="5601074"/>
            <a:ext cx="8464062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050" b="0" i="0" u="none" strike="noStrike" baseline="0" dirty="0" smtClean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es-ES" sz="2800" b="0" i="0" u="none" strike="noStrike" baseline="0" dirty="0" smtClean="0">
                <a:latin typeface="Century Schoolbook" panose="02040604050505020304" pitchFamily="18" charset="0"/>
              </a:rPr>
              <a:t>S</a:t>
            </a:r>
            <a:r>
              <a:rPr lang="es-ES" sz="2400" b="0" i="0" u="none" strike="noStrike" baseline="0" dirty="0" smtClean="0">
                <a:latin typeface="Century Schoolbook" panose="02040604050505020304" pitchFamily="18" charset="0"/>
              </a:rPr>
              <a:t>E APLICAN EXENCIONES POR MATERIAS DE BACHILLERATO APROBADAS</a:t>
            </a:r>
            <a:r>
              <a:rPr lang="es-ES" sz="2000" b="0" i="0" u="none" strike="noStrike" baseline="0" dirty="0" smtClean="0">
                <a:latin typeface="Century Schoolbook" panose="02040604050505020304" pitchFamily="18" charset="0"/>
              </a:rPr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7174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74" y="1371600"/>
            <a:ext cx="11628793" cy="4258676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7772400" y="625641"/>
            <a:ext cx="1552073" cy="2310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314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295400" y="736764"/>
            <a:ext cx="9601200" cy="860425"/>
          </a:xfrm>
          <a:ln w="3175">
            <a:noFill/>
          </a:ln>
        </p:spPr>
        <p:txBody>
          <a:bodyPr/>
          <a:lstStyle/>
          <a:p>
            <a:r>
              <a:rPr lang="es-E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 CÓMO TOMAR </a:t>
            </a:r>
            <a:r>
              <a:rPr lang="es-E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DECISIONES?</a:t>
            </a:r>
            <a:endParaRPr lang="es-E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955343" y="1761250"/>
            <a:ext cx="10713493" cy="3938036"/>
          </a:xfrm>
        </p:spPr>
        <p:txBody>
          <a:bodyPr>
            <a:noAutofit/>
          </a:bodyPr>
          <a:lstStyle/>
          <a:p>
            <a:r>
              <a:rPr lang="es-ES" sz="2000" dirty="0" smtClean="0"/>
              <a:t>1º</a:t>
            </a:r>
            <a:r>
              <a:rPr lang="es-ES" sz="2000" dirty="0"/>
              <a:t>) </a:t>
            </a:r>
            <a:r>
              <a:rPr lang="es-ES" sz="2000" b="1" dirty="0"/>
              <a:t>Conócete</a:t>
            </a:r>
            <a:r>
              <a:rPr lang="es-ES" sz="2000" dirty="0"/>
              <a:t>: ¿Cómo soy? ¿Qué posibilidades tengo? ¿Cómo me ha ido hasta ahora en las diferentes asignaturas? ¿Qué me interesa?</a:t>
            </a:r>
          </a:p>
          <a:p>
            <a:r>
              <a:rPr lang="es-ES" sz="2000" dirty="0"/>
              <a:t>2º) </a:t>
            </a:r>
            <a:r>
              <a:rPr lang="es-ES" sz="2000" b="1" dirty="0"/>
              <a:t>Infórmate</a:t>
            </a:r>
            <a:r>
              <a:rPr lang="es-ES" sz="2000" dirty="0"/>
              <a:t> bien: </a:t>
            </a:r>
          </a:p>
          <a:p>
            <a:pPr lvl="1"/>
            <a:r>
              <a:rPr lang="es-ES" dirty="0"/>
              <a:t>¿Qué  </a:t>
            </a:r>
            <a:r>
              <a:rPr lang="es-ES" u="sng" dirty="0"/>
              <a:t>profesiones</a:t>
            </a:r>
            <a:r>
              <a:rPr lang="es-ES" dirty="0"/>
              <a:t> me interesan?</a:t>
            </a:r>
          </a:p>
          <a:p>
            <a:pPr lvl="1"/>
            <a:r>
              <a:rPr lang="es-ES" dirty="0"/>
              <a:t>¿Qué </a:t>
            </a:r>
            <a:r>
              <a:rPr lang="es-ES" u="sng" dirty="0"/>
              <a:t>debería</a:t>
            </a:r>
            <a:r>
              <a:rPr lang="es-ES" dirty="0"/>
              <a:t> estudiar para ser…?</a:t>
            </a:r>
          </a:p>
          <a:p>
            <a:pPr lvl="1"/>
            <a:r>
              <a:rPr lang="es-ES" dirty="0"/>
              <a:t>¿Hay alguna </a:t>
            </a:r>
            <a:r>
              <a:rPr lang="es-ES" u="sng" dirty="0"/>
              <a:t>relación</a:t>
            </a:r>
            <a:r>
              <a:rPr lang="es-ES" dirty="0"/>
              <a:t> entre esos estudios </a:t>
            </a:r>
            <a:r>
              <a:rPr lang="es-ES" dirty="0" smtClean="0"/>
              <a:t>y las modalidades de bachillerato? </a:t>
            </a:r>
            <a:r>
              <a:rPr lang="es-ES" dirty="0"/>
              <a:t>¿Cuál</a:t>
            </a:r>
            <a:r>
              <a:rPr lang="es-ES" dirty="0" smtClean="0"/>
              <a:t>? O</a:t>
            </a:r>
          </a:p>
          <a:p>
            <a:pPr marL="719138" lvl="1" indent="0">
              <a:buNone/>
            </a:pPr>
            <a:r>
              <a:rPr lang="es-ES" dirty="0" smtClean="0"/>
              <a:t>¿Hay </a:t>
            </a:r>
            <a:r>
              <a:rPr lang="es-ES" dirty="0"/>
              <a:t>alguna </a:t>
            </a:r>
            <a:r>
              <a:rPr lang="es-ES" u="sng" dirty="0"/>
              <a:t>relación</a:t>
            </a:r>
            <a:r>
              <a:rPr lang="es-ES" dirty="0"/>
              <a:t> entre esos estudios y </a:t>
            </a:r>
            <a:r>
              <a:rPr lang="es-ES" dirty="0" smtClean="0"/>
              <a:t>la Formación Profesional? ¿Cuál? </a:t>
            </a:r>
            <a:endParaRPr lang="es-ES" dirty="0"/>
          </a:p>
          <a:p>
            <a:r>
              <a:rPr lang="es-ES" sz="2000" dirty="0"/>
              <a:t>3º) Analiza las ventajas e inconvenientes de cada una de las opciones que tienes.</a:t>
            </a:r>
          </a:p>
          <a:p>
            <a:r>
              <a:rPr lang="es-ES" sz="2000" dirty="0"/>
              <a:t>4º) Elige la opción que te parezca mejor</a:t>
            </a:r>
            <a:r>
              <a:rPr lang="es-ES" sz="2000" dirty="0" smtClean="0"/>
              <a:t>.</a:t>
            </a:r>
          </a:p>
          <a:p>
            <a:endParaRPr lang="es-ES" sz="2000" dirty="0" smtClean="0"/>
          </a:p>
          <a:p>
            <a:pPr marL="53340" indent="0">
              <a:spcBef>
                <a:spcPts val="0"/>
              </a:spcBef>
              <a:buNone/>
            </a:pPr>
            <a:r>
              <a:rPr lang="es-ES" sz="2000" b="1" dirty="0">
                <a:solidFill>
                  <a:schemeClr val="tx1"/>
                </a:solidFill>
              </a:rPr>
              <a:t>Te puede ayudar a tomar decisiones el </a:t>
            </a:r>
            <a:r>
              <a:rPr lang="es-ES" sz="2000" b="1" dirty="0">
                <a:solidFill>
                  <a:schemeClr val="accent2"/>
                </a:solidFill>
              </a:rPr>
              <a:t>PROGRAMA ORIENTA</a:t>
            </a:r>
            <a:r>
              <a:rPr lang="es-ES" sz="2000" b="1" dirty="0">
                <a:solidFill>
                  <a:schemeClr val="tx1"/>
                </a:solidFill>
              </a:rPr>
              <a:t> al que puedes acceder a través de la página web del centro.</a:t>
            </a:r>
          </a:p>
          <a:p>
            <a:pPr marL="0" indent="0">
              <a:lnSpc>
                <a:spcPct val="170000"/>
              </a:lnSpc>
              <a:buNone/>
            </a:pPr>
            <a:endParaRPr lang="es-ES" sz="2000" dirty="0">
              <a:solidFill>
                <a:srgbClr val="FF0000"/>
              </a:solidFill>
            </a:endParaRPr>
          </a:p>
          <a:p>
            <a:endParaRPr lang="es-ES" sz="2000" dirty="0"/>
          </a:p>
          <a:p>
            <a:pPr marL="0" indent="0">
              <a:buNone/>
            </a:pPr>
            <a:endParaRPr lang="es-ES" sz="1200" dirty="0"/>
          </a:p>
          <a:p>
            <a:pPr marL="0" indent="0">
              <a:lnSpc>
                <a:spcPct val="170000"/>
              </a:lnSpc>
              <a:buNone/>
            </a:pPr>
            <a:endParaRPr lang="es-ES" dirty="0">
              <a:solidFill>
                <a:srgbClr val="FF0000"/>
              </a:solidFill>
            </a:endParaRPr>
          </a:p>
          <a:p>
            <a:endParaRPr lang="es-ES" dirty="0"/>
          </a:p>
        </p:txBody>
      </p:sp>
      <p:pic>
        <p:nvPicPr>
          <p:cNvPr id="3074" name="Picture 2" descr="Las 37 mejores imágenes de Power Point | Imagenes par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12" y="2592634"/>
            <a:ext cx="192162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8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9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Garamond"/>
              <a:buNone/>
            </a:pPr>
            <a:r>
              <a:rPr lang="es-ES" sz="6000" b="1" dirty="0"/>
              <a:t>MUCHAS GRACIAS</a:t>
            </a:r>
            <a:endParaRPr sz="6000" b="1" dirty="0"/>
          </a:p>
        </p:txBody>
      </p:sp>
      <p:sp>
        <p:nvSpPr>
          <p:cNvPr id="367" name="Google Shape;367;p29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s-ES" dirty="0"/>
              <a:t>CONTACTO ORIENTADORA IES </a:t>
            </a:r>
            <a:r>
              <a:rPr lang="es-ES" dirty="0" smtClean="0"/>
              <a:t>SAN FERNANDO: </a:t>
            </a:r>
            <a:r>
              <a:rPr lang="es-ES" b="1" i="1" dirty="0" smtClean="0"/>
              <a:t>MÓNICA BERNABEL LUNA</a:t>
            </a:r>
            <a:r>
              <a:rPr lang="es-ES" dirty="0" smtClean="0"/>
              <a:t>.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CURSO </a:t>
            </a:r>
            <a:r>
              <a:rPr lang="es-ES" dirty="0" smtClean="0"/>
              <a:t>2020/2021</a:t>
            </a:r>
            <a:endParaRPr dirty="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rPr lang="es-ES" dirty="0" smtClean="0"/>
              <a:t>monicabernabel@iessanfernando.es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Garamond"/>
              <a:buNone/>
            </a:pPr>
            <a:r>
              <a:rPr lang="es-ES" sz="7200" b="1"/>
              <a:t>BACHILLERATO</a:t>
            </a:r>
            <a:endParaRPr/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es-ES"/>
              <a:t>VISITAR WEB </a:t>
            </a:r>
            <a:r>
              <a:rPr lang="es-ES" u="sng">
                <a:solidFill>
                  <a:schemeClr val="hlink"/>
                </a:solidFill>
                <a:hlinkClick r:id="rId3"/>
              </a:rPr>
              <a:t>DISTRITO ÚNICO ANDALUZ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DEL BACHILLERATO </a:t>
            </a:r>
            <a:endParaRPr lang="es-ES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872197" y="2475914"/>
            <a:ext cx="10410092" cy="3924885"/>
          </a:xfrm>
        </p:spPr>
        <p:txBody>
          <a:bodyPr>
            <a:noAutofit/>
          </a:bodyPr>
          <a:lstStyle/>
          <a:p>
            <a:pPr algn="just"/>
            <a:r>
              <a:rPr lang="es-ES" dirty="0" smtClean="0"/>
              <a:t>Educación Secundaria Post-obligatoria</a:t>
            </a:r>
          </a:p>
          <a:p>
            <a:pPr algn="just"/>
            <a:r>
              <a:rPr lang="es-ES" dirty="0" smtClean="0"/>
              <a:t>Carácter voluntario. </a:t>
            </a:r>
          </a:p>
          <a:p>
            <a:r>
              <a:rPr lang="es-ES" dirty="0"/>
              <a:t>La </a:t>
            </a:r>
            <a:r>
              <a:rPr lang="es-ES" dirty="0" smtClean="0"/>
              <a:t>duración: 2 cursos </a:t>
            </a:r>
            <a:r>
              <a:rPr lang="es-ES" dirty="0"/>
              <a:t>escolares. Podrán permanecer cursando Bachillerato 4 años. Podrán repetir cada uno de los cursos una sola vez como </a:t>
            </a:r>
            <a:r>
              <a:rPr lang="es-ES" dirty="0" smtClean="0"/>
              <a:t>máximo.</a:t>
            </a:r>
          </a:p>
          <a:p>
            <a:pPr algn="just"/>
            <a:r>
              <a:rPr lang="es-ES" dirty="0" smtClean="0"/>
              <a:t>Finalidad</a:t>
            </a:r>
            <a:r>
              <a:rPr lang="es-ES" dirty="0"/>
              <a:t>: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s-ES" sz="2400" dirty="0"/>
              <a:t>Desarrollar la madurez personal e intelectual.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s-ES" sz="2400" dirty="0"/>
              <a:t>Preparar para estudios </a:t>
            </a:r>
            <a:r>
              <a:rPr lang="es-ES" sz="2400" dirty="0" smtClean="0"/>
              <a:t>posteriores: </a:t>
            </a:r>
            <a:endParaRPr lang="es-ES" sz="2400" dirty="0"/>
          </a:p>
          <a:p>
            <a:pPr lvl="3" algn="just">
              <a:spcBef>
                <a:spcPts val="0"/>
              </a:spcBef>
              <a:spcAft>
                <a:spcPts val="0"/>
              </a:spcAft>
            </a:pPr>
            <a:r>
              <a:rPr lang="es-ES" sz="2400" dirty="0"/>
              <a:t>Universidad </a:t>
            </a:r>
          </a:p>
          <a:p>
            <a:pPr lvl="3" algn="just">
              <a:spcBef>
                <a:spcPts val="0"/>
              </a:spcBef>
              <a:spcAft>
                <a:spcPts val="0"/>
              </a:spcAft>
            </a:pPr>
            <a:r>
              <a:rPr lang="es-ES" sz="2400" dirty="0"/>
              <a:t>Ciclos Formativos de Grado </a:t>
            </a:r>
            <a:r>
              <a:rPr lang="es-ES" sz="2400" dirty="0" smtClean="0"/>
              <a:t>Superior</a:t>
            </a:r>
          </a:p>
          <a:p>
            <a:pPr marL="1943100" lvl="3" indent="-571500" algn="just">
              <a:buFont typeface="Arial" panose="020B0604020202020204" pitchFamily="34" charset="0"/>
              <a:buChar char="•"/>
            </a:pP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244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 DE MODALIDAD EN BACHILLERATO 1</a:t>
            </a:r>
            <a:endParaRPr lang="es-ES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872197" y="2475914"/>
            <a:ext cx="10410092" cy="39248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600" dirty="0" smtClean="0"/>
              <a:t>CONDICIONES: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2600" dirty="0" smtClean="0"/>
              <a:t>Estar </a:t>
            </a:r>
            <a:r>
              <a:rPr lang="es-ES" sz="2600" dirty="0"/>
              <a:t>en condiciones de promocionar a segundo curso. </a:t>
            </a:r>
            <a:endParaRPr lang="es-ES" sz="26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2600" dirty="0" smtClean="0"/>
              <a:t>Cursar </a:t>
            </a:r>
            <a:r>
              <a:rPr lang="es-ES" sz="2600" dirty="0"/>
              <a:t>las materias de segundo curso que correspondan a la nueva modalidad y/o itinerario, así como las materias generales y de opción del bloque de asignaturas troncales de primer curso correspondientes a la nueva modalidad y/o itinerario elegido, que tendrán la consideración de materias pendientes aunque no computarán a efectos de promoción. </a:t>
            </a:r>
            <a:endParaRPr lang="es-ES" sz="2600" dirty="0" smtClean="0"/>
          </a:p>
        </p:txBody>
      </p:sp>
    </p:spTree>
    <p:extLst>
      <p:ext uri="{BB962C8B-B14F-4D97-AF65-F5344CB8AC3E}">
        <p14:creationId xmlns:p14="http://schemas.microsoft.com/office/powerpoint/2010/main" val="384707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 DE MODALIDAD EN BACHILLERATO 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872197" y="2475914"/>
            <a:ext cx="10410092" cy="3924885"/>
          </a:xfrm>
        </p:spPr>
        <p:txBody>
          <a:bodyPr>
            <a:no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2600" dirty="0" smtClean="0"/>
              <a:t>El </a:t>
            </a:r>
            <a:r>
              <a:rPr lang="es-ES" sz="2600" dirty="0"/>
              <a:t>alumnado no tendrá que recuperar las materias no superadas de la modalidad y/o itinerario que abandona, que se eliminarán de su expediente e historial académico y no computarán a efectos de nota media</a:t>
            </a:r>
            <a:r>
              <a:rPr lang="es-ES" sz="2600" dirty="0" smtClean="0"/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2600" dirty="0" smtClean="0"/>
              <a:t>El </a:t>
            </a:r>
            <a:r>
              <a:rPr lang="es-ES" sz="2600" dirty="0"/>
              <a:t>cambio de modalidad y/o itinerario de Bachillerato garantizará que al finalizar la etapa se hayan cursado todas las materias que corresponden para la modalidad por la que el alumnado finaliza las </a:t>
            </a:r>
            <a:r>
              <a:rPr lang="es-ES" sz="2600" dirty="0" smtClean="0"/>
              <a:t>enseñanzas.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2800" dirty="0"/>
              <a:t>El cambio de modalidad y/o itinerario será autorizado por la dirección del </a:t>
            </a:r>
            <a:r>
              <a:rPr lang="es-ES" sz="2800" dirty="0" smtClean="0"/>
              <a:t>centro.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42453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PROMOCIÓN EN BACHILLERATO </a:t>
            </a:r>
            <a:endParaRPr lang="es-ES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872197" y="2475914"/>
            <a:ext cx="10410092" cy="3924885"/>
          </a:xfrm>
        </p:spPr>
        <p:txBody>
          <a:bodyPr>
            <a:no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2800" dirty="0"/>
              <a:t>L</a:t>
            </a:r>
            <a:r>
              <a:rPr lang="es-ES" sz="2800" dirty="0" smtClean="0"/>
              <a:t>os </a:t>
            </a:r>
            <a:r>
              <a:rPr lang="es-ES" sz="2800" dirty="0"/>
              <a:t>alumnos y alumnas promocionarán de primero a segundo cuando hayan superado las materias cursadas o tengan evaluación negativa en dos materias, como máximo</a:t>
            </a:r>
            <a:r>
              <a:rPr lang="es-ES" sz="2800" dirty="0" smtClean="0"/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2800" dirty="0"/>
              <a:t>Los alumnos y alumnas que al término del segundo curso tuvieran evaluación negativa en algunas materias, podrán matricularse de ellas sin necesidad de cursar de nuevo las materias superadas u optar por repetir el curso completo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4547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464235" y="459148"/>
          <a:ext cx="11183814" cy="5907385"/>
        </p:xfrm>
        <a:graphic>
          <a:graphicData uri="http://schemas.openxmlformats.org/drawingml/2006/table">
            <a:tbl>
              <a:tblPr/>
              <a:tblGrid>
                <a:gridCol w="1463039"/>
                <a:gridCol w="2391508"/>
                <a:gridCol w="2495795"/>
                <a:gridCol w="4833472"/>
              </a:tblGrid>
              <a:tr h="464216">
                <a:tc>
                  <a:txBody>
                    <a:bodyPr/>
                    <a:lstStyle/>
                    <a:p>
                      <a:pPr marL="0" marR="0" lvl="0" indent="0" algn="r" hangingPunct="1">
                        <a:lnSpc>
                          <a:spcPct val="87000"/>
                        </a:lnSpc>
                        <a:buNone/>
                        <a:tabLst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1º BACH</a:t>
                      </a:r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87000"/>
                        </a:lnSpc>
                        <a:buNone/>
                        <a:tabLst/>
                      </a:pP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BLOQUE DE ASIGNATURAS TRONCALES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87000"/>
                        </a:lnSpc>
                        <a:buNone/>
                        <a:tabLst/>
                      </a:pP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ASIGNATURAS ESPECÍFICAS</a:t>
                      </a:r>
                    </a:p>
                  </a:txBody>
                  <a:tcPr/>
                </a:tc>
              </a:tr>
              <a:tr h="528873">
                <a:tc>
                  <a:txBody>
                    <a:bodyPr/>
                    <a:lstStyle/>
                    <a:p>
                      <a:pPr hangingPunct="0">
                        <a:tabLst/>
                      </a:pPr>
                      <a:endParaRPr lang="es-E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87000"/>
                        </a:lnSpc>
                        <a:buNone/>
                        <a:tabLst/>
                      </a:pP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MATERIAS GENERALES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87000"/>
                        </a:lnSpc>
                        <a:buNone/>
                        <a:tabLst/>
                      </a:pPr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MATERIAS </a:t>
                      </a: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DE OPCIÓN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hangingPunct="1">
                        <a:lnSpc>
                          <a:spcPct val="87000"/>
                        </a:lnSpc>
                        <a:buNone/>
                        <a:tabLst/>
                      </a:pP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OBLIGATORIAS:</a:t>
                      </a:r>
                    </a:p>
                    <a:p>
                      <a:pPr marL="0" marR="0" lvl="0" indent="0" hangingPunct="1">
                        <a:lnSpc>
                          <a:spcPct val="99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a</a:t>
                      </a: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) Educación </a:t>
                      </a: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Física</a:t>
                      </a:r>
                    </a:p>
                    <a:p>
                      <a:pPr marL="0" marR="0" lvl="0" indent="0" hangingPunct="1">
                        <a:lnSpc>
                          <a:spcPct val="99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b) </a:t>
                      </a: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Segunda </a:t>
                      </a: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Lengua Extranjera I</a:t>
                      </a:r>
                    </a:p>
                    <a:p>
                      <a:pPr marL="0" marR="0" lvl="0" indent="0" hangingPunct="1">
                        <a:lnSpc>
                          <a:spcPct val="99000"/>
                        </a:lnSpc>
                        <a:buNone/>
                        <a:tabLst/>
                      </a:pPr>
                      <a:endParaRPr lang="es-MX" sz="1300" b="1" dirty="0">
                        <a:solidFill>
                          <a:schemeClr val="tx1"/>
                        </a:solidFill>
                        <a:latin typeface="Liberation Serif" pitchFamily="18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hangingPunct="1">
                        <a:lnSpc>
                          <a:spcPct val="99000"/>
                        </a:lnSpc>
                        <a:buNone/>
                        <a:tabLst/>
                      </a:pP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ESPECÍFICAS DE OPCIÓN O DE LIBRE CONFIGURAC.</a:t>
                      </a:r>
                    </a:p>
                    <a:p>
                      <a:pPr marL="0" marR="0" lvl="0" indent="0" hangingPunct="1">
                        <a:lnSpc>
                          <a:spcPct val="99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c) Elegir 2:</a:t>
                      </a:r>
                    </a:p>
                    <a:p>
                      <a:pPr marL="285750" marR="0" lvl="0" indent="-285750" hangingPunct="1">
                        <a:lnSpc>
                          <a:spcPct val="99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Análisis </a:t>
                      </a: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Musical I</a:t>
                      </a:r>
                    </a:p>
                    <a:p>
                      <a:pPr marL="285750" marR="0" lvl="0" indent="-285750" hangingPunct="1">
                        <a:lnSpc>
                          <a:spcPct val="99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Anatomía </a:t>
                      </a: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Aplicada</a:t>
                      </a:r>
                    </a:p>
                    <a:p>
                      <a:pPr marL="285750" marR="0" lvl="0" indent="-285750" hangingPunct="1">
                        <a:lnSpc>
                          <a:spcPct val="99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Cultura </a:t>
                      </a: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Científica</a:t>
                      </a:r>
                    </a:p>
                    <a:p>
                      <a:pPr marL="285750" marR="0" lvl="0" indent="-285750" hangingPunct="1">
                        <a:lnSpc>
                          <a:spcPct val="99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Dibujo </a:t>
                      </a: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Artístico </a:t>
                      </a: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I</a:t>
                      </a:r>
                      <a:endParaRPr lang="es-MX" sz="1300" dirty="0">
                        <a:solidFill>
                          <a:schemeClr val="tx1"/>
                        </a:solidFill>
                        <a:latin typeface="Liberation Serif" pitchFamily="18"/>
                        <a:ea typeface="Arial" pitchFamily="2"/>
                        <a:cs typeface="Arial" pitchFamily="2"/>
                      </a:endParaRPr>
                    </a:p>
                    <a:p>
                      <a:pPr marL="285750" marR="0" lvl="0" indent="-285750" hangingPunct="1">
                        <a:lnSpc>
                          <a:spcPct val="99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Lenguaje </a:t>
                      </a: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y Práctica Musical</a:t>
                      </a:r>
                    </a:p>
                    <a:p>
                      <a:pPr marL="285750" marR="0" lvl="0" indent="-285750" hangingPunct="1">
                        <a:lnSpc>
                          <a:spcPct val="99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Tecnología </a:t>
                      </a: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Industrial I</a:t>
                      </a:r>
                    </a:p>
                    <a:p>
                      <a:pPr marL="285750" marR="0" lvl="0" indent="-285750" hangingPunct="1">
                        <a:lnSpc>
                          <a:spcPct val="99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Tecnologías </a:t>
                      </a: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de la Información y la Comunicación I</a:t>
                      </a:r>
                    </a:p>
                    <a:p>
                      <a:pPr marL="285750" marR="0" lvl="0" indent="-285750" hangingPunct="1">
                        <a:lnSpc>
                          <a:spcPct val="99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Volumen</a:t>
                      </a:r>
                      <a:endParaRPr lang="es-MX" sz="1300" dirty="0">
                        <a:solidFill>
                          <a:schemeClr val="tx1"/>
                        </a:solidFill>
                        <a:latin typeface="Liberation Serif" pitchFamily="18"/>
                        <a:ea typeface="Arial" pitchFamily="2"/>
                        <a:cs typeface="Arial" pitchFamily="2"/>
                      </a:endParaRPr>
                    </a:p>
                    <a:p>
                      <a:pPr marL="285750" marR="0" lvl="0" indent="-285750" hangingPunct="1">
                        <a:lnSpc>
                          <a:spcPct val="99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Ampliación</a:t>
                      </a:r>
                      <a:r>
                        <a:rPr lang="es-MX" sz="1300" baseline="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 de alguna de las siguientes materias: LCL, ING o EF.</a:t>
                      </a:r>
                    </a:p>
                    <a:p>
                      <a:pPr marL="285750" marR="0" lvl="0" indent="-285750" hangingPunct="1">
                        <a:lnSpc>
                          <a:spcPct val="99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baseline="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Materia a determinar:</a:t>
                      </a:r>
                    </a:p>
                    <a:p>
                      <a:pPr marL="742950" marR="0" lvl="1" indent="-285750" hangingPunct="1">
                        <a:lnSpc>
                          <a:spcPct val="99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baseline="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Creación digital y Pensamiento Computacional</a:t>
                      </a:r>
                    </a:p>
                    <a:p>
                      <a:pPr marL="742950" marR="0" lvl="1" indent="-285750" hangingPunct="1">
                        <a:lnSpc>
                          <a:spcPct val="99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baseline="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Cultura Emprendedora y Empresarial</a:t>
                      </a:r>
                    </a:p>
                    <a:p>
                      <a:pPr marL="742950" marR="0" lvl="1" indent="-285750" hangingPunct="1">
                        <a:lnSpc>
                          <a:spcPct val="99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baseline="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Economía Aplicada.</a:t>
                      </a:r>
                    </a:p>
                    <a:p>
                      <a:pPr marL="742950" marR="0" lvl="1" indent="-285750" hangingPunct="1">
                        <a:lnSpc>
                          <a:spcPct val="99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baseline="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Patrimonio Cultural y Artístico de Andalucía.</a:t>
                      </a:r>
                    </a:p>
                    <a:p>
                      <a:pPr marL="742950" marR="0" lvl="1" indent="-285750" hangingPunct="1">
                        <a:lnSpc>
                          <a:spcPct val="99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300" baseline="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Materia de Diseño Propio.</a:t>
                      </a:r>
                      <a:endParaRPr lang="es-MX" sz="1300" dirty="0">
                        <a:solidFill>
                          <a:schemeClr val="tx1"/>
                        </a:solidFill>
                        <a:latin typeface="Liberation Serif" pitchFamily="18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hangingPunct="1">
                        <a:lnSpc>
                          <a:spcPct val="99000"/>
                        </a:lnSpc>
                        <a:buNone/>
                        <a:tabLst/>
                      </a:pPr>
                      <a:endParaRPr lang="es-MX" sz="1300" b="1" dirty="0">
                        <a:solidFill>
                          <a:schemeClr val="tx1"/>
                        </a:solidFill>
                        <a:latin typeface="Liberation Serif" pitchFamily="18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hangingPunct="1">
                        <a:lnSpc>
                          <a:spcPct val="99000"/>
                        </a:lnSpc>
                        <a:buNone/>
                        <a:tabLst/>
                      </a:pP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ASIGNATURAS DE LIBRE CONFIGURACIÓN AUTONÓMICA:</a:t>
                      </a:r>
                    </a:p>
                    <a:p>
                      <a:pPr marL="0" marR="0" lvl="0" indent="0" hangingPunct="1">
                        <a:lnSpc>
                          <a:spcPct val="99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d) Elegir 1:</a:t>
                      </a:r>
                    </a:p>
                    <a:p>
                      <a:pPr marL="0" marR="0" lvl="0" indent="0" hangingPunct="1">
                        <a:lnSpc>
                          <a:spcPct val="99000"/>
                        </a:lnSpc>
                        <a:buClr>
                          <a:srgbClr val="374C81"/>
                        </a:buClr>
                        <a:buSzPct val="100000"/>
                        <a:buFont typeface="Calibri" pitchFamily="34"/>
                        <a:buChar char="•"/>
                        <a:tabLst/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 Educación </a:t>
                      </a: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para la ciudadanía y los DDHH I</a:t>
                      </a:r>
                    </a:p>
                    <a:p>
                      <a:pPr marL="0" marR="0" lvl="0" indent="0" hangingPunct="1">
                        <a:lnSpc>
                          <a:spcPct val="99000"/>
                        </a:lnSpc>
                        <a:buClr>
                          <a:srgbClr val="374C81"/>
                        </a:buClr>
                        <a:buSzPct val="100000"/>
                        <a:buFont typeface="Calibri" pitchFamily="34"/>
                        <a:buChar char="•"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 Religión</a:t>
                      </a:r>
                    </a:p>
                  </a:txBody>
                  <a:tcPr/>
                </a:tc>
              </a:tr>
              <a:tr h="1160538"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35000"/>
                        </a:lnSpc>
                        <a:buNone/>
                        <a:tabLst/>
                      </a:pP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CIENCIAS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hangingPunct="1">
                        <a:lnSpc>
                          <a:spcPct val="6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1. Filosofía</a:t>
                      </a: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2. Lengua Castellana y Literatura I</a:t>
                      </a: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3. </a:t>
                      </a: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Primera </a:t>
                      </a: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Lengua Extranjera I.</a:t>
                      </a: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endParaRPr lang="es-MX" sz="1300" dirty="0">
                        <a:solidFill>
                          <a:schemeClr val="tx1"/>
                        </a:solidFill>
                        <a:latin typeface="Liberation Serif" pitchFamily="18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4</a:t>
                      </a: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.  Matemáticas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hangingPunct="1">
                        <a:lnSpc>
                          <a:spcPct val="6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A elegir al menos dos de entre:</a:t>
                      </a: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1º) </a:t>
                      </a: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Biología y</a:t>
                      </a:r>
                      <a:r>
                        <a:rPr lang="es-MX" sz="1300" baseline="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 Geología</a:t>
                      </a:r>
                      <a:endParaRPr lang="es-MX" sz="1300" dirty="0">
                        <a:solidFill>
                          <a:schemeClr val="tx1"/>
                        </a:solidFill>
                        <a:latin typeface="Liberation Serif" pitchFamily="18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2º) Dibujo Técnico I</a:t>
                      </a: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3º) Física y Química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58425"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87000"/>
                        </a:lnSpc>
                        <a:buNone/>
                        <a:tabLst/>
                      </a:pP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HUMANIDADES Y CIENCIAS SOCIALES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hangingPunct="1">
                        <a:lnSpc>
                          <a:spcPct val="6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1. Filosofía</a:t>
                      </a: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2. Lengua Castellana y Literatura I</a:t>
                      </a: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3. Primera Lengua Extranjera I</a:t>
                      </a: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endParaRPr lang="es-MX" sz="1300" dirty="0">
                        <a:solidFill>
                          <a:schemeClr val="tx1"/>
                        </a:solidFill>
                        <a:latin typeface="Liberation Serif" pitchFamily="18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4. </a:t>
                      </a: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Latín I (Itinerario de Humanidades)</a:t>
                      </a: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r>
                        <a:rPr lang="es-MX" sz="1300" b="1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        o</a:t>
                      </a:r>
                      <a:endParaRPr lang="es-MX" sz="1300" b="1" dirty="0">
                        <a:solidFill>
                          <a:schemeClr val="tx1"/>
                        </a:solidFill>
                        <a:latin typeface="Liberation Serif" pitchFamily="18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r>
                        <a:rPr lang="es-MX" sz="1300" b="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4</a:t>
                      </a:r>
                      <a:r>
                        <a:rPr lang="es-MX" sz="1300" b="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. </a:t>
                      </a: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Matemáticas  Aplicadas a las Ciencias Sociales I (Itinerario de C. Sociales)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hangingPunct="1">
                        <a:lnSpc>
                          <a:spcPct val="6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A elegir al menos dos de entre:</a:t>
                      </a: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1º) Economía</a:t>
                      </a: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2º) Griego I</a:t>
                      </a: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3º) Historia del Mundo Contemporáneo</a:t>
                      </a: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4º) Literatura Universal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17059">
                <a:tc>
                  <a:txBody>
                    <a:bodyPr/>
                    <a:lstStyle/>
                    <a:p>
                      <a:pPr marL="0" marR="0" lvl="0" indent="0" algn="ctr" hangingPunct="1">
                        <a:lnSpc>
                          <a:spcPct val="35000"/>
                        </a:lnSpc>
                        <a:buNone/>
                        <a:tabLst/>
                      </a:pP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ARTES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hangingPunct="1">
                        <a:lnSpc>
                          <a:spcPct val="6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1. Filosofía</a:t>
                      </a: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2. Lengua Castellana y Literatura I</a:t>
                      </a: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3. Primera Lengua Extranjera</a:t>
                      </a: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endParaRPr lang="es-MX" sz="1300" dirty="0">
                        <a:solidFill>
                          <a:schemeClr val="tx1"/>
                        </a:solidFill>
                        <a:latin typeface="Liberation Serif" pitchFamily="18"/>
                        <a:ea typeface="Arial" pitchFamily="2"/>
                        <a:cs typeface="Arial" pitchFamily="2"/>
                      </a:endParaRP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4</a:t>
                      </a:r>
                      <a:r>
                        <a:rPr lang="es-MX" sz="1300" b="1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. Fundamentos del Arte I</a:t>
                      </a: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endParaRPr lang="es-MX" sz="1300" dirty="0">
                        <a:solidFill>
                          <a:schemeClr val="tx1"/>
                        </a:solidFill>
                        <a:latin typeface="Liberation Serif" pitchFamily="18"/>
                        <a:ea typeface="Arial" pitchFamily="2"/>
                        <a:cs typeface="Ari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hangingPunct="1">
                        <a:lnSpc>
                          <a:spcPct val="6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A elegir al menos dos de entre:</a:t>
                      </a: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1º) Cultura </a:t>
                      </a:r>
                      <a:r>
                        <a:rPr lang="es-MX" sz="1300" dirty="0" smtClean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Audiovisual </a:t>
                      </a: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I</a:t>
                      </a: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2º) Historia del Mundo Contemporáneo</a:t>
                      </a:r>
                    </a:p>
                    <a:p>
                      <a:pPr marL="0" marR="0" lvl="0" indent="0" hangingPunct="1">
                        <a:lnSpc>
                          <a:spcPct val="92000"/>
                        </a:lnSpc>
                        <a:buNone/>
                        <a:tabLst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Liberation Serif" pitchFamily="18"/>
                          <a:ea typeface="Arial" pitchFamily="2"/>
                          <a:cs typeface="Arial" pitchFamily="2"/>
                        </a:rPr>
                        <a:t>3º) Literatura Universal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3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gánico">
  <a:themeElements>
    <a:clrScheme name="Orgánico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1634</Words>
  <Application>Microsoft Office PowerPoint</Application>
  <PresentationFormat>Panorámica</PresentationFormat>
  <Paragraphs>270</Paragraphs>
  <Slides>35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5" baseType="lpstr">
      <vt:lpstr>Century Schoolbook</vt:lpstr>
      <vt:lpstr>Wingdings</vt:lpstr>
      <vt:lpstr>Microsoft YaHei</vt:lpstr>
      <vt:lpstr>Arial</vt:lpstr>
      <vt:lpstr>Garamond</vt:lpstr>
      <vt:lpstr>Century Gothic</vt:lpstr>
      <vt:lpstr>Liberation Serif</vt:lpstr>
      <vt:lpstr>Calibri</vt:lpstr>
      <vt:lpstr>Courier New</vt:lpstr>
      <vt:lpstr>Orgánico</vt:lpstr>
      <vt:lpstr>ORIENTACIÓN ACADÉMICA Y PROFESIONAL   FAMILIAS YALUMNADO DE 1º DE BACHILLERATO IES SAN FERNANDO - CURSO 2020/2021  </vt:lpstr>
      <vt:lpstr>Presentación de PowerPoint</vt:lpstr>
      <vt:lpstr>Presentación de PowerPoint</vt:lpstr>
      <vt:lpstr>BACHILLERATO</vt:lpstr>
      <vt:lpstr>CARACTERÍSTICAS DEL BACHILLERATO </vt:lpstr>
      <vt:lpstr>CAMBIO DE MODALIDAD EN BACHILLERATO 1</vt:lpstr>
      <vt:lpstr>CAMBIO DE MODALIDAD EN BACHILLERATO 2</vt:lpstr>
      <vt:lpstr>PROMOCIÓN EN BACHILLERATO </vt:lpstr>
      <vt:lpstr>Presentación de PowerPoint</vt:lpstr>
      <vt:lpstr>Presentación de PowerPoint</vt:lpstr>
      <vt:lpstr>¿QUÉ PUEDO HACER CON EL TÍTULO DE BACHILLER? </vt:lpstr>
      <vt:lpstr>Presentación de PowerPoint</vt:lpstr>
      <vt:lpstr>Presentación de PowerPoint</vt:lpstr>
      <vt:lpstr>FASE DE ACCESO</vt:lpstr>
      <vt:lpstr>FASE DE ACCESO</vt:lpstr>
      <vt:lpstr> NOTA DE ACCESO A LA UNIVERSIDAD </vt:lpstr>
      <vt:lpstr> FASE DE ADMISIÓN </vt:lpstr>
      <vt:lpstr> FASE DE ADMISIÓN </vt:lpstr>
      <vt:lpstr>FASE DE ADMISIÓN</vt:lpstr>
      <vt:lpstr>Presentación de PowerPoint</vt:lpstr>
      <vt:lpstr>FORMACIÓN PROFESIONAL</vt:lpstr>
      <vt:lpstr> CICLOS FORMATIVOS DE GRADO SUPERIOR </vt:lpstr>
      <vt:lpstr> CICLOS FORMATIVOS DE GRADO SUPERIOR       Titulación: TÉCNICO SUPERIOR  Organización: Módulos.  Incluyen prácticas (FCT).  Permite acceso a la UNIVERSIDAD  Presencial, semipresencial, a distancia y dual.  Preinscripción 1 al 30 junio y 1 al 15 septiembre. (Este plazo fue el del curso pasado, este curso aún no se sabe cuál será el plazo)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 CÓMO TOMAR DECISIONES?</vt:lpstr>
      <vt:lpstr>MUCHAS 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Vicario</dc:creator>
  <cp:lastModifiedBy>Monica Bernabel Luna</cp:lastModifiedBy>
  <cp:revision>13</cp:revision>
  <dcterms:created xsi:type="dcterms:W3CDTF">2020-05-06T17:51:54Z</dcterms:created>
  <dcterms:modified xsi:type="dcterms:W3CDTF">2021-05-27T19:53:54Z</dcterms:modified>
</cp:coreProperties>
</file>